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19"/>
  </p:notesMasterIdLst>
  <p:handoutMasterIdLst>
    <p:handoutMasterId r:id="rId20"/>
  </p:handoutMasterIdLst>
  <p:sldIdLst>
    <p:sldId id="258" r:id="rId5"/>
    <p:sldId id="4373" r:id="rId6"/>
    <p:sldId id="275" r:id="rId7"/>
    <p:sldId id="279" r:id="rId8"/>
    <p:sldId id="290" r:id="rId9"/>
    <p:sldId id="291" r:id="rId10"/>
    <p:sldId id="292" r:id="rId11"/>
    <p:sldId id="293" r:id="rId12"/>
    <p:sldId id="294" r:id="rId13"/>
    <p:sldId id="297" r:id="rId14"/>
    <p:sldId id="295" r:id="rId15"/>
    <p:sldId id="4376" r:id="rId16"/>
    <p:sldId id="4372" r:id="rId17"/>
    <p:sldId id="4374"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B922"/>
    <a:srgbClr val="99CA3D"/>
    <a:srgbClr val="606D8C"/>
    <a:srgbClr val="465CA8"/>
    <a:srgbClr val="4A5978"/>
    <a:srgbClr val="969696"/>
    <a:srgbClr val="3DE4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3" autoAdjust="0"/>
    <p:restoredTop sz="66781" autoAdjust="0"/>
  </p:normalViewPr>
  <p:slideViewPr>
    <p:cSldViewPr snapToGrid="0">
      <p:cViewPr varScale="1">
        <p:scale>
          <a:sx n="82" d="100"/>
          <a:sy n="82" d="100"/>
        </p:scale>
        <p:origin x="2336" y="176"/>
      </p:cViewPr>
      <p:guideLst/>
    </p:cSldViewPr>
  </p:slideViewPr>
  <p:notesTextViewPr>
    <p:cViewPr>
      <p:scale>
        <a:sx n="100" d="100"/>
        <a:sy n="10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DCC536-4004-44C3-BF9A-02EC61926E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A012AD6-0219-48E3-A8C7-F6314477B21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26F40B-5BC2-4572-9F9B-9F0EEA5178C5}" type="datetimeFigureOut">
              <a:rPr lang="en-US" smtClean="0"/>
              <a:t>2/11/25</a:t>
            </a:fld>
            <a:endParaRPr lang="en-US"/>
          </a:p>
        </p:txBody>
      </p:sp>
      <p:sp>
        <p:nvSpPr>
          <p:cNvPr id="4" name="Footer Placeholder 3">
            <a:extLst>
              <a:ext uri="{FF2B5EF4-FFF2-40B4-BE49-F238E27FC236}">
                <a16:creationId xmlns:a16="http://schemas.microsoft.com/office/drawing/2014/main" id="{E658999D-F57E-42F0-AD74-47520AA9F5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Kp Singh</a:t>
            </a:r>
          </a:p>
        </p:txBody>
      </p:sp>
      <p:sp>
        <p:nvSpPr>
          <p:cNvPr id="5" name="Slide Number Placeholder 4">
            <a:extLst>
              <a:ext uri="{FF2B5EF4-FFF2-40B4-BE49-F238E27FC236}">
                <a16:creationId xmlns:a16="http://schemas.microsoft.com/office/drawing/2014/main" id="{D169708C-F044-44BA-834C-AF8D188F1D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265767-A2CC-4138-A6AF-001F06431688}" type="slidenum">
              <a:rPr lang="en-US" smtClean="0"/>
              <a:t>‹#›</a:t>
            </a:fld>
            <a:endParaRPr lang="en-US"/>
          </a:p>
        </p:txBody>
      </p:sp>
    </p:spTree>
    <p:extLst>
      <p:ext uri="{BB962C8B-B14F-4D97-AF65-F5344CB8AC3E}">
        <p14:creationId xmlns:p14="http://schemas.microsoft.com/office/powerpoint/2010/main" val="18286325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377331-A7E2-46EE-91D8-E96514225AD9}" type="datetimeFigureOut">
              <a:rPr lang="en-US" smtClean="0"/>
              <a:t>2/11/25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Kp Singh</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336E7B-B6D2-4298-A917-27DB6A83E611}" type="slidenum">
              <a:rPr lang="en-US" smtClean="0"/>
              <a:t>‹#›</a:t>
            </a:fld>
            <a:endParaRPr lang="en-US"/>
          </a:p>
        </p:txBody>
      </p:sp>
    </p:spTree>
    <p:extLst>
      <p:ext uri="{BB962C8B-B14F-4D97-AF65-F5344CB8AC3E}">
        <p14:creationId xmlns:p14="http://schemas.microsoft.com/office/powerpoint/2010/main" val="6458220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336E7B-B6D2-4298-A917-27DB6A83E611}" type="slidenum">
              <a:rPr lang="en-US" smtClean="0"/>
              <a:t>1</a:t>
            </a:fld>
            <a:endParaRPr lang="en-US"/>
          </a:p>
        </p:txBody>
      </p:sp>
    </p:spTree>
    <p:extLst>
      <p:ext uri="{BB962C8B-B14F-4D97-AF65-F5344CB8AC3E}">
        <p14:creationId xmlns:p14="http://schemas.microsoft.com/office/powerpoint/2010/main" val="595991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Here’s a look at our search advertising in action – and how in combination with a little social content and landing pages – all designed to coordinate and work together, we were able to drive double digit sales growth.</a:t>
            </a:r>
          </a:p>
          <a:p>
            <a:endParaRPr lang="en-US" sz="1400" dirty="0"/>
          </a:p>
          <a:p>
            <a:r>
              <a:rPr lang="en-US" sz="1400" dirty="0"/>
              <a:t>In my experience, the more coordinated a campaign is, the more effective it is. Building and optimizing comprehensive digital marketing campaigns is where my skills really come to life. And coupling that with Sue’s incredible data analysis skills, we were able to deliver some really stellar results to Michelin,, and managed to sell a bunch of tires too!</a:t>
            </a:r>
          </a:p>
          <a:p>
            <a:endParaRPr lang="en-US" sz="1400" dirty="0"/>
          </a:p>
          <a:p>
            <a:pPr marL="342900" indent="-342900">
              <a:buFont typeface="Arial" panose="020B0604020202020204" pitchFamily="34" charset="0"/>
              <a:buChar char="•"/>
            </a:pPr>
            <a:r>
              <a:rPr lang="en-US" sz="1400" dirty="0">
                <a:latin typeface="+mj-lt"/>
              </a:rPr>
              <a:t>Our Digital team created turnkey integrated digital advertising packages to work in tandem with national promotions for a major tire manufacturer to help them sell more tires through their local dealers.</a:t>
            </a:r>
          </a:p>
          <a:p>
            <a:pPr marL="342900" indent="-342900">
              <a:buFont typeface="Arial" panose="020B0604020202020204" pitchFamily="34" charset="0"/>
              <a:buChar char="•"/>
            </a:pPr>
            <a:r>
              <a:rPr lang="en-US" sz="1400" dirty="0"/>
              <a:t>Keys to success</a:t>
            </a:r>
          </a:p>
          <a:p>
            <a:pPr marL="742950" lvl="1" indent="-285750">
              <a:buFont typeface="Arial" panose="020B0604020202020204" pitchFamily="34" charset="0"/>
              <a:buChar char="•"/>
            </a:pPr>
            <a:r>
              <a:rPr lang="en-US" sz="1400" dirty="0">
                <a:latin typeface="+mj-lt"/>
              </a:rPr>
              <a:t>Packages were turnkey</a:t>
            </a:r>
          </a:p>
          <a:p>
            <a:pPr marL="742950" lvl="1" indent="-285750">
              <a:buFont typeface="Arial" panose="020B0604020202020204" pitchFamily="34" charset="0"/>
              <a:buChar char="•"/>
            </a:pPr>
            <a:r>
              <a:rPr lang="en-US" sz="1400" dirty="0"/>
              <a:t>The brand covered a portion of the advertising</a:t>
            </a:r>
          </a:p>
          <a:p>
            <a:pPr marL="742950" lvl="1" indent="-285750">
              <a:buFont typeface="Arial" panose="020B0604020202020204" pitchFamily="34" charset="0"/>
              <a:buChar char="•"/>
            </a:pPr>
            <a:r>
              <a:rPr lang="en-US" sz="1400" dirty="0"/>
              <a:t>Dealers were able to sign up easily</a:t>
            </a:r>
          </a:p>
          <a:p>
            <a:pPr marL="742950" lvl="1" indent="-285750">
              <a:buFont typeface="Arial" panose="020B0604020202020204" pitchFamily="34" charset="0"/>
              <a:buChar char="•"/>
            </a:pPr>
            <a:r>
              <a:rPr lang="en-US" sz="1400" dirty="0"/>
              <a:t>Channel Fusion’s Digital Services were able to pull funds directly from the co-op program , so there were no out-of-pocket expenses</a:t>
            </a:r>
          </a:p>
          <a:p>
            <a:pPr marL="742950" lvl="1" indent="-285750">
              <a:buFont typeface="Arial" panose="020B0604020202020204" pitchFamily="34" charset="0"/>
              <a:buChar char="•"/>
            </a:pPr>
            <a:r>
              <a:rPr lang="en-US" sz="1400" dirty="0">
                <a:latin typeface="+mj-lt"/>
              </a:rPr>
              <a:t>Everything about the campaign was measured</a:t>
            </a:r>
          </a:p>
          <a:p>
            <a:pPr marL="742950" lvl="1" indent="-285750">
              <a:buFont typeface="Arial" panose="020B0604020202020204" pitchFamily="34" charset="0"/>
              <a:buChar char="•"/>
            </a:pPr>
            <a:r>
              <a:rPr lang="en-US" sz="1400" dirty="0"/>
              <a:t>We  analyzed the campaign and tied tire unit sales to the  marketing effort to help the brand close the ROI loop.</a:t>
            </a:r>
          </a:p>
          <a:p>
            <a:pPr lvl="1"/>
            <a:endParaRPr lang="en-US" sz="1400" dirty="0">
              <a:latin typeface="+mj-lt"/>
            </a:endParaRPr>
          </a:p>
          <a:p>
            <a:endParaRPr lang="en-US" sz="1400" dirty="0"/>
          </a:p>
          <a:p>
            <a:endParaRPr lang="en-US" sz="1400" dirty="0"/>
          </a:p>
          <a:p>
            <a:endParaRPr lang="en-US" dirty="0"/>
          </a:p>
        </p:txBody>
      </p:sp>
      <p:sp>
        <p:nvSpPr>
          <p:cNvPr id="4" name="Slide Number Placeholder 3"/>
          <p:cNvSpPr>
            <a:spLocks noGrp="1"/>
          </p:cNvSpPr>
          <p:nvPr>
            <p:ph type="sldNum" sz="quarter" idx="5"/>
          </p:nvPr>
        </p:nvSpPr>
        <p:spPr/>
        <p:txBody>
          <a:bodyPr/>
          <a:lstStyle/>
          <a:p>
            <a:fld id="{1C336E7B-B6D2-4298-A917-27DB6A83E611}" type="slidenum">
              <a:rPr lang="en-US" smtClean="0"/>
              <a:t>3</a:t>
            </a:fld>
            <a:endParaRPr lang="en-US"/>
          </a:p>
        </p:txBody>
      </p:sp>
    </p:spTree>
    <p:extLst>
      <p:ext uri="{BB962C8B-B14F-4D97-AF65-F5344CB8AC3E}">
        <p14:creationId xmlns:p14="http://schemas.microsoft.com/office/powerpoint/2010/main" val="2685539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really helped having dedicated LP’s </a:t>
            </a:r>
          </a:p>
          <a:p>
            <a:pPr marL="228600" indent="-228600">
              <a:buAutoNum type="arabicParenR"/>
            </a:pPr>
            <a:r>
              <a:rPr lang="en-US"/>
              <a:t>Because coordinated campaign specific LP’s always get better conversion rates</a:t>
            </a:r>
          </a:p>
          <a:p>
            <a:pPr marL="228600" indent="-228600">
              <a:buAutoNum type="arabicParenR"/>
            </a:pPr>
            <a:r>
              <a:rPr lang="en-US"/>
              <a:t>Because not all dealer websites are created equally, so if we send traffic from our professional looking campaigns to a website that was done by someone’s nephew, there’s a disconnect for the visitor and they’re less likely to convert.</a:t>
            </a:r>
          </a:p>
          <a:p>
            <a:endParaRPr lang="en-US"/>
          </a:p>
        </p:txBody>
      </p:sp>
      <p:sp>
        <p:nvSpPr>
          <p:cNvPr id="4" name="Slide Number Placeholder 3"/>
          <p:cNvSpPr>
            <a:spLocks noGrp="1"/>
          </p:cNvSpPr>
          <p:nvPr>
            <p:ph type="sldNum" sz="quarter" idx="5"/>
          </p:nvPr>
        </p:nvSpPr>
        <p:spPr/>
        <p:txBody>
          <a:bodyPr/>
          <a:lstStyle/>
          <a:p>
            <a:fld id="{1C336E7B-B6D2-4298-A917-27DB6A83E611}" type="slidenum">
              <a:rPr lang="en-US" smtClean="0"/>
              <a:t>6</a:t>
            </a:fld>
            <a:endParaRPr lang="en-US"/>
          </a:p>
        </p:txBody>
      </p:sp>
    </p:spTree>
    <p:extLst>
      <p:ext uri="{BB962C8B-B14F-4D97-AF65-F5344CB8AC3E}">
        <p14:creationId xmlns:p14="http://schemas.microsoft.com/office/powerpoint/2010/main" val="3146687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effectLst/>
                <a:latin typeface="Calibri" panose="020F0502020204030204" pitchFamily="34" charset="0"/>
                <a:ea typeface="DengXian" panose="02010600030101010101" pitchFamily="2" charset="-122"/>
              </a:rPr>
              <a:t>Google Ads Results (All promos):</a:t>
            </a:r>
            <a:endParaRPr lang="en-US" sz="1200" dirty="0">
              <a:effectLst/>
              <a:latin typeface="Calibri" panose="020F0502020204030204" pitchFamily="34" charset="0"/>
              <a:ea typeface="DengXian" panose="02010600030101010101" pitchFamily="2" charset="-122"/>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This shows that we have the tire industry dialed in after doing digital marketing in the tire space for 8 years. </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200" dirty="0">
                <a:effectLst/>
                <a:latin typeface="Calibri" panose="020F0502020204030204" pitchFamily="34" charset="0"/>
                <a:ea typeface="Times New Roman" panose="02020603050405020304" pitchFamily="18" charset="0"/>
              </a:rPr>
              <a:t>Avg CTR – 7.64%  (Automotive industry avg is 4%) –our own avg was 5.1%</a:t>
            </a:r>
            <a:endParaRPr lang="en-US" sz="1200" dirty="0">
              <a:effectLst/>
              <a:latin typeface="Calibri" panose="020F0502020204030204" pitchFamily="34" charset="0"/>
              <a:ea typeface="DengXian" panose="02010600030101010101" pitchFamily="2" charset="-122"/>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Avg CPC - $1.54 (Automotive industry avg is $2.46) –our own avg was $1.61</a:t>
            </a:r>
            <a:endParaRPr lang="en-US" sz="1200" dirty="0">
              <a:effectLst/>
              <a:latin typeface="Calibri" panose="020F0502020204030204" pitchFamily="34" charset="0"/>
              <a:ea typeface="DengXian" panose="02010600030101010101" pitchFamily="2" charset="-122"/>
            </a:endParaRPr>
          </a:p>
          <a:p>
            <a:pPr marL="342900" marR="0" lvl="0" indent="-342900">
              <a:spcBef>
                <a:spcPts val="0"/>
              </a:spcBef>
              <a:spcAft>
                <a:spcPts val="0"/>
              </a:spcAft>
              <a:buFont typeface="Symbol" panose="05050102010706020507" pitchFamily="18" charset="2"/>
              <a:buChar char=""/>
            </a:pPr>
            <a:r>
              <a:rPr lang="en-US" sz="1200" dirty="0" err="1">
                <a:effectLst/>
                <a:latin typeface="Calibri" panose="020F0502020204030204" pitchFamily="34" charset="0"/>
                <a:ea typeface="Times New Roman" panose="02020603050405020304" pitchFamily="18" charset="0"/>
              </a:rPr>
              <a:t>Avg’ed</a:t>
            </a:r>
            <a:r>
              <a:rPr lang="en-US" sz="1200" dirty="0">
                <a:effectLst/>
                <a:latin typeface="Calibri" panose="020F0502020204030204" pitchFamily="34" charset="0"/>
                <a:ea typeface="Times New Roman" panose="02020603050405020304" pitchFamily="18" charset="0"/>
              </a:rPr>
              <a:t> 2,299 clicks and 30.1k impressions for each dealer </a:t>
            </a:r>
            <a:endParaRPr lang="en-US" sz="1200" dirty="0">
              <a:effectLst/>
              <a:latin typeface="Calibri" panose="020F0502020204030204" pitchFamily="34" charset="0"/>
              <a:ea typeface="DengXian" panose="02010600030101010101" pitchFamily="2" charset="-122"/>
            </a:endParaRPr>
          </a:p>
          <a:p>
            <a:pPr marL="0" marR="0">
              <a:spcBef>
                <a:spcPts val="0"/>
              </a:spcBef>
              <a:spcAft>
                <a:spcPts val="0"/>
              </a:spcAft>
            </a:pPr>
            <a:r>
              <a:rPr lang="en-US" sz="1200" dirty="0">
                <a:effectLst/>
                <a:latin typeface="Calibri" panose="020F0502020204030204" pitchFamily="34" charset="0"/>
                <a:ea typeface="DengXian" panose="02010600030101010101" pitchFamily="2" charset="-122"/>
              </a:rPr>
              <a:t> </a:t>
            </a:r>
          </a:p>
          <a:p>
            <a:pPr marL="0" marR="0">
              <a:spcBef>
                <a:spcPts val="0"/>
              </a:spcBef>
              <a:spcAft>
                <a:spcPts val="0"/>
              </a:spcAft>
            </a:pPr>
            <a:r>
              <a:rPr lang="en-US" sz="1200" b="1" dirty="0">
                <a:effectLst/>
                <a:latin typeface="Calibri" panose="020F0502020204030204" pitchFamily="34" charset="0"/>
                <a:ea typeface="DengXian" panose="02010600030101010101" pitchFamily="2" charset="-122"/>
              </a:rPr>
              <a:t>Landing Page Results (All promos):</a:t>
            </a:r>
            <a:endParaRPr lang="en-US" sz="1200" dirty="0">
              <a:effectLst/>
              <a:latin typeface="Calibri" panose="020F0502020204030204" pitchFamily="34" charset="0"/>
              <a:ea typeface="DengXian" panose="02010600030101010101" pitchFamily="2" charset="-122"/>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2,320 visitors per dealer </a:t>
            </a:r>
            <a:endParaRPr lang="en-US" sz="1200" dirty="0">
              <a:effectLst/>
              <a:latin typeface="Calibri" panose="020F0502020204030204" pitchFamily="34" charset="0"/>
              <a:ea typeface="DengXian" panose="02010600030101010101" pitchFamily="2" charset="-122"/>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2,835 views – so many came back after their initial visit</a:t>
            </a:r>
            <a:endParaRPr lang="en-US" sz="1200" dirty="0">
              <a:effectLst/>
              <a:latin typeface="Calibri" panose="020F0502020204030204" pitchFamily="34" charset="0"/>
              <a:ea typeface="DengXian" panose="02010600030101010101" pitchFamily="2" charset="-122"/>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On page conversion rate of 20.6% (which includes any click, call or form submission)</a:t>
            </a:r>
            <a:endParaRPr lang="en-US" sz="1200" dirty="0">
              <a:effectLst/>
              <a:latin typeface="Calibri" panose="020F0502020204030204" pitchFamily="34" charset="0"/>
              <a:ea typeface="DengXian" panose="02010600030101010101" pitchFamily="2" charset="-122"/>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 of on page leads for each dealer – avg of 65.6 leads across 4 promos</a:t>
            </a:r>
            <a:endParaRPr lang="en-US" sz="1200" dirty="0">
              <a:effectLst/>
              <a:latin typeface="Calibri" panose="020F0502020204030204" pitchFamily="34" charset="0"/>
              <a:ea typeface="DengXian" panose="02010600030101010101" pitchFamily="2" charset="-122"/>
            </a:endParaRPr>
          </a:p>
          <a:p>
            <a:endParaRPr lang="en-US" dirty="0"/>
          </a:p>
          <a:p>
            <a:r>
              <a:rPr lang="en-US" dirty="0"/>
              <a:t>Our main goal for this advertising was really to drive traffic in-store.  (This is not easily or affordably measured)</a:t>
            </a:r>
          </a:p>
          <a:p>
            <a:endParaRPr lang="en-US" dirty="0"/>
          </a:p>
          <a:p>
            <a:r>
              <a:rPr lang="en-US" dirty="0"/>
              <a:t>But really these are all just vanity metrics. They don’t mean a thing unless we actually sell more tires...</a:t>
            </a:r>
          </a:p>
          <a:p>
            <a:pPr marL="0" marR="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1C336E7B-B6D2-4298-A917-27DB6A83E611}" type="slidenum">
              <a:rPr lang="en-US" smtClean="0"/>
              <a:t>7</a:t>
            </a:fld>
            <a:endParaRPr lang="en-US"/>
          </a:p>
        </p:txBody>
      </p:sp>
    </p:spTree>
    <p:extLst>
      <p:ext uri="{BB962C8B-B14F-4D97-AF65-F5344CB8AC3E}">
        <p14:creationId xmlns:p14="http://schemas.microsoft.com/office/powerpoint/2010/main" val="2827929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August before promos began, all dealers saw sales that were down compared to prior year, so everyone began on an even playing field.</a:t>
            </a:r>
          </a:p>
          <a:p>
            <a:pPr marL="0" marR="0">
              <a:spcBef>
                <a:spcPts val="0"/>
              </a:spcBef>
              <a:spcAft>
                <a:spcPts val="0"/>
              </a:spcAft>
            </a:pPr>
            <a:endParaRPr lang="en-US"/>
          </a:p>
        </p:txBody>
      </p:sp>
      <p:sp>
        <p:nvSpPr>
          <p:cNvPr id="4" name="Slide Number Placeholder 3"/>
          <p:cNvSpPr>
            <a:spLocks noGrp="1"/>
          </p:cNvSpPr>
          <p:nvPr>
            <p:ph type="sldNum" sz="quarter" idx="5"/>
          </p:nvPr>
        </p:nvSpPr>
        <p:spPr/>
        <p:txBody>
          <a:bodyPr/>
          <a:lstStyle/>
          <a:p>
            <a:fld id="{1C336E7B-B6D2-4298-A917-27DB6A83E611}" type="slidenum">
              <a:rPr lang="en-US" smtClean="0"/>
              <a:t>8</a:t>
            </a:fld>
            <a:endParaRPr lang="en-US"/>
          </a:p>
        </p:txBody>
      </p:sp>
    </p:spTree>
    <p:extLst>
      <p:ext uri="{BB962C8B-B14F-4D97-AF65-F5344CB8AC3E}">
        <p14:creationId xmlns:p14="http://schemas.microsoft.com/office/powerpoint/2010/main" val="4191243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sz="1200" b="0" i="0" u="none" strike="noStrike" baseline="0" dirty="0">
                <a:solidFill>
                  <a:srgbClr val="333333"/>
                </a:solidFill>
                <a:latin typeface="Larsseit"/>
              </a:rPr>
              <a:t>Total unit sales for Sept. through Nov. 2022 were up +16% year over year for the dealers who participated in the program, outperforming all other groups.</a:t>
            </a:r>
          </a:p>
          <a:p>
            <a:pPr marL="285750" indent="-285750" algn="l">
              <a:buFont typeface="Arial" panose="020B0604020202020204" pitchFamily="34" charset="0"/>
              <a:buChar char="•"/>
            </a:pPr>
            <a:r>
              <a:rPr lang="en-US" sz="1200" b="0" i="0" u="none" strike="noStrike" baseline="0" dirty="0">
                <a:solidFill>
                  <a:srgbClr val="333333"/>
                </a:solidFill>
                <a:latin typeface="Larsseit"/>
              </a:rPr>
              <a:t>Sample A (8 similar-sized dealers) were down -9.1%</a:t>
            </a:r>
          </a:p>
          <a:p>
            <a:pPr marL="285750" indent="-285750" algn="l">
              <a:buFont typeface="Arial" panose="020B0604020202020204" pitchFamily="34" charset="0"/>
              <a:buChar char="•"/>
            </a:pPr>
            <a:r>
              <a:rPr lang="en-US" sz="1200" b="0" i="0" u="none" strike="noStrike" baseline="0" dirty="0">
                <a:solidFill>
                  <a:srgbClr val="333333"/>
                </a:solidFill>
                <a:latin typeface="Larsseit"/>
              </a:rPr>
              <a:t>Sample B (8 similar-sized dealers) were down -16%</a:t>
            </a:r>
          </a:p>
          <a:p>
            <a:pPr marL="285750" indent="-285750" algn="l">
              <a:buFont typeface="Arial" panose="020B0604020202020204" pitchFamily="34" charset="0"/>
              <a:buChar char="•"/>
            </a:pPr>
            <a:r>
              <a:rPr lang="en-US" sz="1200" b="0" i="0" u="none" strike="noStrike" baseline="0" dirty="0">
                <a:solidFill>
                  <a:srgbClr val="333333"/>
                </a:solidFill>
                <a:latin typeface="Larsseit"/>
              </a:rPr>
              <a:t>Control group (excludes all participating dealers) were down -5.0%</a:t>
            </a:r>
            <a:endParaRPr lang="en-US" dirty="0"/>
          </a:p>
          <a:p>
            <a:pPr marL="285750" indent="-285750" algn="l">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C336E7B-B6D2-4298-A917-27DB6A83E611}" type="slidenum">
              <a:rPr lang="en-US" smtClean="0"/>
              <a:t>9</a:t>
            </a:fld>
            <a:endParaRPr lang="en-US"/>
          </a:p>
        </p:txBody>
      </p:sp>
    </p:spTree>
    <p:extLst>
      <p:ext uri="{BB962C8B-B14F-4D97-AF65-F5344CB8AC3E}">
        <p14:creationId xmlns:p14="http://schemas.microsoft.com/office/powerpoint/2010/main" val="696919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effectLst/>
                <a:latin typeface="Calibri"/>
                <a:ea typeface="DengXian"/>
                <a:cs typeface="Calibri"/>
              </a:rPr>
              <a:t>This is a quote from a brand sales rep regarding what his dealer said about our digital program – the bad news was this dealer hadn’t signed up until last promo. </a:t>
            </a:r>
            <a:r>
              <a:rPr lang="en-US" sz="1200">
                <a:latin typeface="Calibri"/>
                <a:ea typeface="DengXian"/>
                <a:cs typeface="Calibri"/>
              </a:rPr>
              <a:t>They signed up </a:t>
            </a:r>
            <a:r>
              <a:rPr lang="en-US" sz="1200">
                <a:effectLst/>
                <a:latin typeface="Calibri"/>
                <a:ea typeface="DengXian"/>
                <a:cs typeface="Calibri"/>
              </a:rPr>
              <a:t>for all promos the next year.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a:effectLst/>
              <a:latin typeface="Calibri"/>
              <a:ea typeface="DengXian"/>
              <a:cs typeface="Calibri"/>
            </a:endParaRPr>
          </a:p>
        </p:txBody>
      </p:sp>
      <p:sp>
        <p:nvSpPr>
          <p:cNvPr id="4" name="Slide Number Placeholder 3"/>
          <p:cNvSpPr>
            <a:spLocks noGrp="1"/>
          </p:cNvSpPr>
          <p:nvPr>
            <p:ph type="sldNum" sz="quarter" idx="5"/>
          </p:nvPr>
        </p:nvSpPr>
        <p:spPr/>
        <p:txBody>
          <a:bodyPr/>
          <a:lstStyle/>
          <a:p>
            <a:fld id="{1C336E7B-B6D2-4298-A917-27DB6A83E611}" type="slidenum">
              <a:rPr lang="en-US" smtClean="0"/>
              <a:t>10</a:t>
            </a:fld>
            <a:endParaRPr lang="en-US"/>
          </a:p>
        </p:txBody>
      </p:sp>
    </p:spTree>
    <p:extLst>
      <p:ext uri="{BB962C8B-B14F-4D97-AF65-F5344CB8AC3E}">
        <p14:creationId xmlns:p14="http://schemas.microsoft.com/office/powerpoint/2010/main" val="198754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wanted to come up with a way to further close the ROI loop for Michelin so we came up with this solution to run similar campaigns while giving dealers the ability to tie actual in-shop sales directly to the  marketing effort.</a:t>
            </a:r>
          </a:p>
          <a:p>
            <a:pPr marL="0" marR="0">
              <a:spcBef>
                <a:spcPts val="0"/>
              </a:spcBef>
              <a:spcAft>
                <a:spcPts val="0"/>
              </a:spcAft>
            </a:pPr>
            <a:endParaRPr lang="en-US"/>
          </a:p>
        </p:txBody>
      </p:sp>
      <p:sp>
        <p:nvSpPr>
          <p:cNvPr id="4" name="Slide Number Placeholder 3"/>
          <p:cNvSpPr>
            <a:spLocks noGrp="1"/>
          </p:cNvSpPr>
          <p:nvPr>
            <p:ph type="sldNum" sz="quarter" idx="5"/>
          </p:nvPr>
        </p:nvSpPr>
        <p:spPr/>
        <p:txBody>
          <a:bodyPr/>
          <a:lstStyle/>
          <a:p>
            <a:fld id="{1C336E7B-B6D2-4298-A917-27DB6A83E611}" type="slidenum">
              <a:rPr lang="en-US" smtClean="0"/>
              <a:t>11</a:t>
            </a:fld>
            <a:endParaRPr lang="en-US"/>
          </a:p>
        </p:txBody>
      </p:sp>
    </p:spTree>
    <p:extLst>
      <p:ext uri="{BB962C8B-B14F-4D97-AF65-F5344CB8AC3E}">
        <p14:creationId xmlns:p14="http://schemas.microsoft.com/office/powerpoint/2010/main" val="2774487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https://lookerstudio.google.com/reporting/84ae7e41-ad15-4d70-b8fa-64109f425a59</a:t>
            </a:r>
          </a:p>
        </p:txBody>
      </p:sp>
      <p:sp>
        <p:nvSpPr>
          <p:cNvPr id="4" name="Slide Number Placeholder 3"/>
          <p:cNvSpPr>
            <a:spLocks noGrp="1"/>
          </p:cNvSpPr>
          <p:nvPr>
            <p:ph type="sldNum" sz="quarter" idx="5"/>
          </p:nvPr>
        </p:nvSpPr>
        <p:spPr/>
        <p:txBody>
          <a:bodyPr/>
          <a:lstStyle/>
          <a:p>
            <a:fld id="{1C336E7B-B6D2-4298-A917-27DB6A83E611}" type="slidenum">
              <a:rPr lang="en-US" smtClean="0"/>
              <a:t>14</a:t>
            </a:fld>
            <a:endParaRPr lang="en-US"/>
          </a:p>
        </p:txBody>
      </p:sp>
    </p:spTree>
    <p:extLst>
      <p:ext uri="{BB962C8B-B14F-4D97-AF65-F5344CB8AC3E}">
        <p14:creationId xmlns:p14="http://schemas.microsoft.com/office/powerpoint/2010/main" val="199255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45721A-19E1-474C-A53D-1B732DA34577}" type="datetime1">
              <a:rPr lang="en-US" smtClean="0"/>
              <a:t>2/11/25</a:t>
            </a:fld>
            <a:endParaRPr lang="en-US"/>
          </a:p>
        </p:txBody>
      </p:sp>
      <p:sp>
        <p:nvSpPr>
          <p:cNvPr id="5" name="Footer Placeholder 4"/>
          <p:cNvSpPr>
            <a:spLocks noGrp="1"/>
          </p:cNvSpPr>
          <p:nvPr>
            <p:ph type="ftr" sz="quarter" idx="11"/>
          </p:nvPr>
        </p:nvSpPr>
        <p:spPr/>
        <p:txBody>
          <a:bodyPr/>
          <a:lstStyle/>
          <a:p>
            <a:r>
              <a:rPr lang="en-US"/>
              <a:t>Channel Fusion</a:t>
            </a:r>
          </a:p>
        </p:txBody>
      </p:sp>
      <p:sp>
        <p:nvSpPr>
          <p:cNvPr id="6" name="Slide Number Placeholder 5"/>
          <p:cNvSpPr>
            <a:spLocks noGrp="1"/>
          </p:cNvSpPr>
          <p:nvPr>
            <p:ph type="sldNum" sz="quarter" idx="12"/>
          </p:nvPr>
        </p:nvSpPr>
        <p:spPr/>
        <p:txBody>
          <a:bodyPr/>
          <a:lstStyle/>
          <a:p>
            <a:fld id="{A07CD069-99F8-4CF7-B191-A3D067080D95}" type="slidenum">
              <a:rPr lang="en-US" smtClean="0"/>
              <a:t>‹#›</a:t>
            </a:fld>
            <a:endParaRPr lang="en-US"/>
          </a:p>
        </p:txBody>
      </p:sp>
    </p:spTree>
    <p:extLst>
      <p:ext uri="{BB962C8B-B14F-4D97-AF65-F5344CB8AC3E}">
        <p14:creationId xmlns:p14="http://schemas.microsoft.com/office/powerpoint/2010/main" val="1079035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3ACD7F-9EEC-4C24-B5A1-3DB4CECE0167}" type="datetime1">
              <a:rPr lang="en-US" smtClean="0"/>
              <a:t>2/11/25</a:t>
            </a:fld>
            <a:endParaRPr lang="en-US"/>
          </a:p>
        </p:txBody>
      </p:sp>
      <p:sp>
        <p:nvSpPr>
          <p:cNvPr id="5" name="Footer Placeholder 4"/>
          <p:cNvSpPr>
            <a:spLocks noGrp="1"/>
          </p:cNvSpPr>
          <p:nvPr>
            <p:ph type="ftr" sz="quarter" idx="11"/>
          </p:nvPr>
        </p:nvSpPr>
        <p:spPr/>
        <p:txBody>
          <a:bodyPr/>
          <a:lstStyle/>
          <a:p>
            <a:r>
              <a:rPr lang="en-US"/>
              <a:t>Channel Fusion</a:t>
            </a:r>
          </a:p>
        </p:txBody>
      </p:sp>
      <p:sp>
        <p:nvSpPr>
          <p:cNvPr id="6" name="Slide Number Placeholder 5"/>
          <p:cNvSpPr>
            <a:spLocks noGrp="1"/>
          </p:cNvSpPr>
          <p:nvPr>
            <p:ph type="sldNum" sz="quarter" idx="12"/>
          </p:nvPr>
        </p:nvSpPr>
        <p:spPr/>
        <p:txBody>
          <a:bodyPr/>
          <a:lstStyle/>
          <a:p>
            <a:fld id="{A07CD069-99F8-4CF7-B191-A3D067080D95}" type="slidenum">
              <a:rPr lang="en-US" smtClean="0"/>
              <a:t>‹#›</a:t>
            </a:fld>
            <a:endParaRPr lang="en-US"/>
          </a:p>
        </p:txBody>
      </p:sp>
    </p:spTree>
    <p:extLst>
      <p:ext uri="{BB962C8B-B14F-4D97-AF65-F5344CB8AC3E}">
        <p14:creationId xmlns:p14="http://schemas.microsoft.com/office/powerpoint/2010/main" val="2867816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lvl1pPr>
              <a:defRPr>
                <a:latin typeface="Arial Narrow" panose="020B060602020203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6AB711-1862-4570-B26A-981F590F1702}" type="datetime1">
              <a:rPr lang="en-US" smtClean="0"/>
              <a:t>2/11/25</a:t>
            </a:fld>
            <a:endParaRPr lang="en-US"/>
          </a:p>
        </p:txBody>
      </p:sp>
      <p:sp>
        <p:nvSpPr>
          <p:cNvPr id="5" name="Footer Placeholder 4"/>
          <p:cNvSpPr>
            <a:spLocks noGrp="1"/>
          </p:cNvSpPr>
          <p:nvPr>
            <p:ph type="ftr" sz="quarter" idx="11"/>
          </p:nvPr>
        </p:nvSpPr>
        <p:spPr/>
        <p:txBody>
          <a:bodyPr/>
          <a:lstStyle/>
          <a:p>
            <a:r>
              <a:rPr lang="en-US"/>
              <a:t>Channel Fusion</a:t>
            </a:r>
          </a:p>
        </p:txBody>
      </p:sp>
      <p:sp>
        <p:nvSpPr>
          <p:cNvPr id="6" name="Slide Number Placeholder 5"/>
          <p:cNvSpPr>
            <a:spLocks noGrp="1"/>
          </p:cNvSpPr>
          <p:nvPr>
            <p:ph type="sldNum" sz="quarter" idx="12"/>
          </p:nvPr>
        </p:nvSpPr>
        <p:spPr/>
        <p:txBody>
          <a:bodyPr/>
          <a:lstStyle/>
          <a:p>
            <a:fld id="{A07CD069-99F8-4CF7-B191-A3D067080D95}" type="slidenum">
              <a:rPr lang="en-US" smtClean="0"/>
              <a:t>‹#›</a:t>
            </a:fld>
            <a:endParaRPr lang="en-US"/>
          </a:p>
        </p:txBody>
      </p:sp>
    </p:spTree>
    <p:extLst>
      <p:ext uri="{BB962C8B-B14F-4D97-AF65-F5344CB8AC3E}">
        <p14:creationId xmlns:p14="http://schemas.microsoft.com/office/powerpoint/2010/main" val="715186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78246" y="365127"/>
            <a:ext cx="10515600" cy="1325563"/>
          </a:xfrm>
        </p:spPr>
        <p:txBody>
          <a:bodyPr/>
          <a:lstStyle>
            <a:lvl1pPr>
              <a:defRPr>
                <a:solidFill>
                  <a:schemeClr val="accent2"/>
                </a:solidFill>
                <a:latin typeface="Arial Narrow" panose="020B0606020202030204" pitchFamily="34" charset="0"/>
              </a:defRPr>
            </a:lvl1pPr>
          </a:lstStyle>
          <a:p>
            <a:r>
              <a:rPr lang="en-US"/>
              <a:t>Click to edit Master title style</a:t>
            </a:r>
          </a:p>
        </p:txBody>
      </p:sp>
      <p:sp>
        <p:nvSpPr>
          <p:cNvPr id="3" name="Content Placeholder 2"/>
          <p:cNvSpPr>
            <a:spLocks noGrp="1"/>
          </p:cNvSpPr>
          <p:nvPr>
            <p:ph idx="1"/>
          </p:nvPr>
        </p:nvSpPr>
        <p:spPr>
          <a:xfrm>
            <a:off x="978246" y="1825625"/>
            <a:ext cx="10515600"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19">
            <a:extLst>
              <a:ext uri="{FF2B5EF4-FFF2-40B4-BE49-F238E27FC236}">
                <a16:creationId xmlns:a16="http://schemas.microsoft.com/office/drawing/2014/main" id="{64A73F49-857D-495C-9ED9-4C928A2DE2AC}"/>
              </a:ext>
            </a:extLst>
          </p:cNvPr>
          <p:cNvSpPr>
            <a:spLocks noGrp="1"/>
          </p:cNvSpPr>
          <p:nvPr>
            <p:ph type="sldNum" sz="quarter" idx="12"/>
          </p:nvPr>
        </p:nvSpPr>
        <p:spPr>
          <a:xfrm>
            <a:off x="11621703" y="6327776"/>
            <a:ext cx="497682" cy="365125"/>
          </a:xfrm>
        </p:spPr>
        <p:txBody>
          <a:bodyPr/>
          <a:lstStyle>
            <a:lvl1pPr>
              <a:defRPr sz="1600">
                <a:solidFill>
                  <a:schemeClr val="bg2">
                    <a:lumMod val="75000"/>
                  </a:schemeClr>
                </a:solidFill>
                <a:latin typeface="Arial Narrow" panose="020B0606020202030204" pitchFamily="34" charset="0"/>
              </a:defRPr>
            </a:lvl1pPr>
          </a:lstStyle>
          <a:p>
            <a:fld id="{A07CD069-99F8-4CF7-B191-A3D067080D95}" type="slidenum">
              <a:rPr lang="en-US" smtClean="0"/>
              <a:pPr/>
              <a:t>‹#›</a:t>
            </a:fld>
            <a:endParaRPr lang="en-US"/>
          </a:p>
        </p:txBody>
      </p:sp>
      <p:cxnSp>
        <p:nvCxnSpPr>
          <p:cNvPr id="24" name="Straight Connector 23">
            <a:extLst>
              <a:ext uri="{FF2B5EF4-FFF2-40B4-BE49-F238E27FC236}">
                <a16:creationId xmlns:a16="http://schemas.microsoft.com/office/drawing/2014/main" id="{56B6675D-1A7D-446C-BBEC-082C96D77B68}"/>
              </a:ext>
            </a:extLst>
          </p:cNvPr>
          <p:cNvCxnSpPr>
            <a:cxnSpLocks/>
          </p:cNvCxnSpPr>
          <p:nvPr userDrawn="1"/>
        </p:nvCxnSpPr>
        <p:spPr>
          <a:xfrm flipV="1">
            <a:off x="12192000" y="6343650"/>
            <a:ext cx="0" cy="320040"/>
          </a:xfrm>
          <a:prstGeom prst="line">
            <a:avLst/>
          </a:prstGeom>
          <a:ln w="57150">
            <a:solidFill>
              <a:srgbClr val="99CA3D"/>
            </a:solidFill>
          </a:ln>
        </p:spPr>
        <p:style>
          <a:lnRef idx="1">
            <a:schemeClr val="accent2"/>
          </a:lnRef>
          <a:fillRef idx="0">
            <a:schemeClr val="accent2"/>
          </a:fillRef>
          <a:effectRef idx="0">
            <a:schemeClr val="accent2"/>
          </a:effectRef>
          <a:fontRef idx="minor">
            <a:schemeClr val="tx1"/>
          </a:fontRef>
        </p:style>
      </p:cxnSp>
      <p:pic>
        <p:nvPicPr>
          <p:cNvPr id="5" name="Picture 4" descr="Logo&#10;&#10;Description automatically generated">
            <a:extLst>
              <a:ext uri="{FF2B5EF4-FFF2-40B4-BE49-F238E27FC236}">
                <a16:creationId xmlns:a16="http://schemas.microsoft.com/office/drawing/2014/main" id="{D4274C5B-EE73-4EFB-A57F-362C7843BE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980" y="6227825"/>
            <a:ext cx="2141079" cy="414309"/>
          </a:xfrm>
          <a:prstGeom prst="rect">
            <a:avLst/>
          </a:prstGeom>
        </p:spPr>
      </p:pic>
      <p:pic>
        <p:nvPicPr>
          <p:cNvPr id="6" name="Picture 5" descr="Icon&#10;&#10;Description automatically generated with medium confidence">
            <a:extLst>
              <a:ext uri="{FF2B5EF4-FFF2-40B4-BE49-F238E27FC236}">
                <a16:creationId xmlns:a16="http://schemas.microsoft.com/office/drawing/2014/main" id="{E3C61133-C446-4457-88F2-6872D5201C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36042" y="0"/>
            <a:ext cx="1055958" cy="1500189"/>
          </a:xfrm>
          <a:prstGeom prst="rect">
            <a:avLst/>
          </a:prstGeom>
        </p:spPr>
      </p:pic>
    </p:spTree>
    <p:extLst>
      <p:ext uri="{BB962C8B-B14F-4D97-AF65-F5344CB8AC3E}">
        <p14:creationId xmlns:p14="http://schemas.microsoft.com/office/powerpoint/2010/main" val="3723348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atin typeface="Arial Narrow" panose="020B0606020202030204" pitchFamily="34" charset="0"/>
              </a:defRPr>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CF986-3185-4C9D-B36E-08C29AE7CB33}" type="datetime1">
              <a:rPr lang="en-US" smtClean="0"/>
              <a:t>2/11/25</a:t>
            </a:fld>
            <a:endParaRPr lang="en-US"/>
          </a:p>
        </p:txBody>
      </p:sp>
      <p:sp>
        <p:nvSpPr>
          <p:cNvPr id="5" name="Footer Placeholder 4"/>
          <p:cNvSpPr>
            <a:spLocks noGrp="1"/>
          </p:cNvSpPr>
          <p:nvPr>
            <p:ph type="ftr" sz="quarter" idx="11"/>
          </p:nvPr>
        </p:nvSpPr>
        <p:spPr/>
        <p:txBody>
          <a:bodyPr/>
          <a:lstStyle/>
          <a:p>
            <a:r>
              <a:rPr lang="en-US"/>
              <a:t>Channel Fusion</a:t>
            </a:r>
          </a:p>
        </p:txBody>
      </p:sp>
      <p:sp>
        <p:nvSpPr>
          <p:cNvPr id="6" name="Slide Number Placeholder 5"/>
          <p:cNvSpPr>
            <a:spLocks noGrp="1"/>
          </p:cNvSpPr>
          <p:nvPr>
            <p:ph type="sldNum" sz="quarter" idx="12"/>
          </p:nvPr>
        </p:nvSpPr>
        <p:spPr/>
        <p:txBody>
          <a:bodyPr/>
          <a:lstStyle/>
          <a:p>
            <a:fld id="{A07CD069-99F8-4CF7-B191-A3D067080D95}" type="slidenum">
              <a:rPr lang="en-US" smtClean="0"/>
              <a:t>‹#›</a:t>
            </a:fld>
            <a:endParaRPr lang="en-US"/>
          </a:p>
        </p:txBody>
      </p:sp>
    </p:spTree>
    <p:extLst>
      <p:ext uri="{BB962C8B-B14F-4D97-AF65-F5344CB8AC3E}">
        <p14:creationId xmlns:p14="http://schemas.microsoft.com/office/powerpoint/2010/main" val="4091319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Narrow" panose="020B060602020203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2D4805-5BBE-4442-B8AA-059AAF8E9D53}" type="datetime1">
              <a:rPr lang="en-US" smtClean="0"/>
              <a:t>2/11/25</a:t>
            </a:fld>
            <a:endParaRPr lang="en-US"/>
          </a:p>
        </p:txBody>
      </p:sp>
      <p:sp>
        <p:nvSpPr>
          <p:cNvPr id="6" name="Footer Placeholder 5"/>
          <p:cNvSpPr>
            <a:spLocks noGrp="1"/>
          </p:cNvSpPr>
          <p:nvPr>
            <p:ph type="ftr" sz="quarter" idx="11"/>
          </p:nvPr>
        </p:nvSpPr>
        <p:spPr/>
        <p:txBody>
          <a:bodyPr/>
          <a:lstStyle/>
          <a:p>
            <a:r>
              <a:rPr lang="en-US"/>
              <a:t>Channel Fusion</a:t>
            </a:r>
          </a:p>
        </p:txBody>
      </p:sp>
      <p:sp>
        <p:nvSpPr>
          <p:cNvPr id="7" name="Slide Number Placeholder 6"/>
          <p:cNvSpPr>
            <a:spLocks noGrp="1"/>
          </p:cNvSpPr>
          <p:nvPr>
            <p:ph type="sldNum" sz="quarter" idx="12"/>
          </p:nvPr>
        </p:nvSpPr>
        <p:spPr/>
        <p:txBody>
          <a:bodyPr/>
          <a:lstStyle/>
          <a:p>
            <a:fld id="{A07CD069-99F8-4CF7-B191-A3D067080D95}"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ECF3144A-A2AE-2BC3-6C04-61E80D71C7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980" y="6227825"/>
            <a:ext cx="2141079" cy="414309"/>
          </a:xfrm>
          <a:prstGeom prst="rect">
            <a:avLst/>
          </a:prstGeom>
        </p:spPr>
      </p:pic>
    </p:spTree>
    <p:extLst>
      <p:ext uri="{BB962C8B-B14F-4D97-AF65-F5344CB8AC3E}">
        <p14:creationId xmlns:p14="http://schemas.microsoft.com/office/powerpoint/2010/main" val="1246148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lvl1pPr>
              <a:defRPr>
                <a:latin typeface="Arial Narrow" panose="020B0606020202030204" pitchFamily="34" charset="0"/>
              </a:defRPr>
            </a:lvl1p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6DBE07-D08A-4DFD-B4E0-777DAFECA9AD}" type="datetime1">
              <a:rPr lang="en-US" smtClean="0"/>
              <a:t>2/11/25</a:t>
            </a:fld>
            <a:endParaRPr lang="en-US"/>
          </a:p>
        </p:txBody>
      </p:sp>
      <p:sp>
        <p:nvSpPr>
          <p:cNvPr id="8" name="Footer Placeholder 7"/>
          <p:cNvSpPr>
            <a:spLocks noGrp="1"/>
          </p:cNvSpPr>
          <p:nvPr>
            <p:ph type="ftr" sz="quarter" idx="11"/>
          </p:nvPr>
        </p:nvSpPr>
        <p:spPr/>
        <p:txBody>
          <a:bodyPr/>
          <a:lstStyle/>
          <a:p>
            <a:r>
              <a:rPr lang="en-US"/>
              <a:t>Channel Fusion</a:t>
            </a:r>
          </a:p>
        </p:txBody>
      </p:sp>
      <p:sp>
        <p:nvSpPr>
          <p:cNvPr id="9" name="Slide Number Placeholder 8"/>
          <p:cNvSpPr>
            <a:spLocks noGrp="1"/>
          </p:cNvSpPr>
          <p:nvPr>
            <p:ph type="sldNum" sz="quarter" idx="12"/>
          </p:nvPr>
        </p:nvSpPr>
        <p:spPr/>
        <p:txBody>
          <a:bodyPr/>
          <a:lstStyle/>
          <a:p>
            <a:fld id="{A07CD069-99F8-4CF7-B191-A3D067080D95}" type="slidenum">
              <a:rPr lang="en-US" smtClean="0"/>
              <a:t>‹#›</a:t>
            </a:fld>
            <a:endParaRPr lang="en-US"/>
          </a:p>
        </p:txBody>
      </p:sp>
      <p:pic>
        <p:nvPicPr>
          <p:cNvPr id="10" name="Picture 9" descr="Logo&#10;&#10;Description automatically generated">
            <a:extLst>
              <a:ext uri="{FF2B5EF4-FFF2-40B4-BE49-F238E27FC236}">
                <a16:creationId xmlns:a16="http://schemas.microsoft.com/office/drawing/2014/main" id="{6DA6AB1F-DB20-6A20-C3C3-B6A89FD6D5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980" y="6227825"/>
            <a:ext cx="2141079" cy="414309"/>
          </a:xfrm>
          <a:prstGeom prst="rect">
            <a:avLst/>
          </a:prstGeom>
        </p:spPr>
      </p:pic>
    </p:spTree>
    <p:extLst>
      <p:ext uri="{BB962C8B-B14F-4D97-AF65-F5344CB8AC3E}">
        <p14:creationId xmlns:p14="http://schemas.microsoft.com/office/powerpoint/2010/main" val="2747409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Narrow" panose="020B060602020203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Narrow" panose="020B0606020202030204" pitchFamily="34" charset="0"/>
              </a:defRPr>
            </a:lvl1pPr>
          </a:lstStyle>
          <a:p>
            <a:fld id="{7329264B-42C8-4ACE-A098-9C3DB31F1B03}" type="datetime1">
              <a:rPr lang="en-US" smtClean="0"/>
              <a:pPr/>
              <a:t>2/11/25</a:t>
            </a:fld>
            <a:endParaRPr lang="en-US"/>
          </a:p>
        </p:txBody>
      </p:sp>
      <p:sp>
        <p:nvSpPr>
          <p:cNvPr id="4" name="Footer Placeholder 3"/>
          <p:cNvSpPr>
            <a:spLocks noGrp="1"/>
          </p:cNvSpPr>
          <p:nvPr>
            <p:ph type="ftr" sz="quarter" idx="11"/>
          </p:nvPr>
        </p:nvSpPr>
        <p:spPr/>
        <p:txBody>
          <a:bodyPr/>
          <a:lstStyle>
            <a:lvl1pPr>
              <a:defRPr>
                <a:latin typeface="Arial Narrow" panose="020B0606020202030204" pitchFamily="34" charset="0"/>
              </a:defRPr>
            </a:lvl1pPr>
          </a:lstStyle>
          <a:p>
            <a:r>
              <a:rPr lang="en-US"/>
              <a:t>Channel Fusion</a:t>
            </a:r>
          </a:p>
        </p:txBody>
      </p:sp>
      <p:sp>
        <p:nvSpPr>
          <p:cNvPr id="5" name="Slide Number Placeholder 4"/>
          <p:cNvSpPr>
            <a:spLocks noGrp="1"/>
          </p:cNvSpPr>
          <p:nvPr>
            <p:ph type="sldNum" sz="quarter" idx="12"/>
          </p:nvPr>
        </p:nvSpPr>
        <p:spPr/>
        <p:txBody>
          <a:bodyPr/>
          <a:lstStyle>
            <a:lvl1pPr>
              <a:defRPr>
                <a:latin typeface="Arial Narrow" panose="020B0606020202030204" pitchFamily="34" charset="0"/>
              </a:defRPr>
            </a:lvl1pPr>
          </a:lstStyle>
          <a:p>
            <a:fld id="{A07CD069-99F8-4CF7-B191-A3D067080D95}" type="slidenum">
              <a:rPr lang="en-US" smtClean="0"/>
              <a:pPr/>
              <a:t>‹#›</a:t>
            </a:fld>
            <a:endParaRPr lang="en-US"/>
          </a:p>
        </p:txBody>
      </p:sp>
      <p:pic>
        <p:nvPicPr>
          <p:cNvPr id="6" name="Picture 5" descr="Logo&#10;&#10;Description automatically generated">
            <a:extLst>
              <a:ext uri="{FF2B5EF4-FFF2-40B4-BE49-F238E27FC236}">
                <a16:creationId xmlns:a16="http://schemas.microsoft.com/office/drawing/2014/main" id="{1EDF9562-09D6-A939-73F7-4FF77F8996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980" y="6227825"/>
            <a:ext cx="2141079" cy="414309"/>
          </a:xfrm>
          <a:prstGeom prst="rect">
            <a:avLst/>
          </a:prstGeom>
        </p:spPr>
      </p:pic>
    </p:spTree>
    <p:extLst>
      <p:ext uri="{BB962C8B-B14F-4D97-AF65-F5344CB8AC3E}">
        <p14:creationId xmlns:p14="http://schemas.microsoft.com/office/powerpoint/2010/main" val="324889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Narrow" panose="020B0606020202030204" pitchFamily="34" charset="0"/>
              </a:defRPr>
            </a:lvl1pPr>
          </a:lstStyle>
          <a:p>
            <a:fld id="{47B936CE-6030-4FC7-80A9-27F68F61B2E8}" type="datetime1">
              <a:rPr lang="en-US" smtClean="0"/>
              <a:pPr/>
              <a:t>2/11/25</a:t>
            </a:fld>
            <a:endParaRPr lang="en-US"/>
          </a:p>
        </p:txBody>
      </p:sp>
      <p:sp>
        <p:nvSpPr>
          <p:cNvPr id="3" name="Footer Placeholder 2"/>
          <p:cNvSpPr>
            <a:spLocks noGrp="1"/>
          </p:cNvSpPr>
          <p:nvPr>
            <p:ph type="ftr" sz="quarter" idx="11"/>
          </p:nvPr>
        </p:nvSpPr>
        <p:spPr/>
        <p:txBody>
          <a:bodyPr/>
          <a:lstStyle>
            <a:lvl1pPr>
              <a:defRPr>
                <a:latin typeface="Arial Narrow" panose="020B0606020202030204" pitchFamily="34" charset="0"/>
              </a:defRPr>
            </a:lvl1pPr>
          </a:lstStyle>
          <a:p>
            <a:r>
              <a:rPr lang="en-US"/>
              <a:t>Channel Fusion</a:t>
            </a:r>
          </a:p>
        </p:txBody>
      </p:sp>
      <p:sp>
        <p:nvSpPr>
          <p:cNvPr id="4" name="Slide Number Placeholder 3"/>
          <p:cNvSpPr>
            <a:spLocks noGrp="1"/>
          </p:cNvSpPr>
          <p:nvPr>
            <p:ph type="sldNum" sz="quarter" idx="12"/>
          </p:nvPr>
        </p:nvSpPr>
        <p:spPr/>
        <p:txBody>
          <a:bodyPr/>
          <a:lstStyle>
            <a:lvl1pPr>
              <a:defRPr>
                <a:latin typeface="Arial Narrow" panose="020B0606020202030204" pitchFamily="34" charset="0"/>
              </a:defRPr>
            </a:lvl1pPr>
          </a:lstStyle>
          <a:p>
            <a:fld id="{A07CD069-99F8-4CF7-B191-A3D067080D95}" type="slidenum">
              <a:rPr lang="en-US" smtClean="0"/>
              <a:pPr/>
              <a:t>‹#›</a:t>
            </a:fld>
            <a:endParaRPr lang="en-US"/>
          </a:p>
        </p:txBody>
      </p:sp>
    </p:spTree>
    <p:extLst>
      <p:ext uri="{BB962C8B-B14F-4D97-AF65-F5344CB8AC3E}">
        <p14:creationId xmlns:p14="http://schemas.microsoft.com/office/powerpoint/2010/main" val="2405261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Narrow" panose="020B0606020202030204" pitchFamily="34" charset="0"/>
              </a:defRPr>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B49D4B-EED3-4DC1-BFB0-AF3D3814C8BA}" type="datetime1">
              <a:rPr lang="en-US" smtClean="0"/>
              <a:t>2/11/25</a:t>
            </a:fld>
            <a:endParaRPr lang="en-US"/>
          </a:p>
        </p:txBody>
      </p:sp>
      <p:sp>
        <p:nvSpPr>
          <p:cNvPr id="6" name="Footer Placeholder 5"/>
          <p:cNvSpPr>
            <a:spLocks noGrp="1"/>
          </p:cNvSpPr>
          <p:nvPr>
            <p:ph type="ftr" sz="quarter" idx="11"/>
          </p:nvPr>
        </p:nvSpPr>
        <p:spPr/>
        <p:txBody>
          <a:bodyPr/>
          <a:lstStyle/>
          <a:p>
            <a:r>
              <a:rPr lang="en-US"/>
              <a:t>Channel Fusion</a:t>
            </a:r>
          </a:p>
        </p:txBody>
      </p:sp>
      <p:sp>
        <p:nvSpPr>
          <p:cNvPr id="7" name="Slide Number Placeholder 6"/>
          <p:cNvSpPr>
            <a:spLocks noGrp="1"/>
          </p:cNvSpPr>
          <p:nvPr>
            <p:ph type="sldNum" sz="quarter" idx="12"/>
          </p:nvPr>
        </p:nvSpPr>
        <p:spPr/>
        <p:txBody>
          <a:bodyPr/>
          <a:lstStyle/>
          <a:p>
            <a:fld id="{A07CD069-99F8-4CF7-B191-A3D067080D95}" type="slidenum">
              <a:rPr lang="en-US" smtClean="0"/>
              <a:t>‹#›</a:t>
            </a:fld>
            <a:endParaRPr lang="en-US"/>
          </a:p>
        </p:txBody>
      </p:sp>
    </p:spTree>
    <p:extLst>
      <p:ext uri="{BB962C8B-B14F-4D97-AF65-F5344CB8AC3E}">
        <p14:creationId xmlns:p14="http://schemas.microsoft.com/office/powerpoint/2010/main" val="156430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Narrow" panose="020B0606020202030204" pitchFamily="34" charset="0"/>
              </a:defRPr>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38A02D-A413-452A-BC94-245346E4E2BC}" type="datetime1">
              <a:rPr lang="en-US" smtClean="0"/>
              <a:t>2/11/25</a:t>
            </a:fld>
            <a:endParaRPr lang="en-US"/>
          </a:p>
        </p:txBody>
      </p:sp>
      <p:sp>
        <p:nvSpPr>
          <p:cNvPr id="6" name="Footer Placeholder 5"/>
          <p:cNvSpPr>
            <a:spLocks noGrp="1"/>
          </p:cNvSpPr>
          <p:nvPr>
            <p:ph type="ftr" sz="quarter" idx="11"/>
          </p:nvPr>
        </p:nvSpPr>
        <p:spPr/>
        <p:txBody>
          <a:bodyPr/>
          <a:lstStyle/>
          <a:p>
            <a:r>
              <a:rPr lang="en-US"/>
              <a:t>Channel Fusion</a:t>
            </a:r>
          </a:p>
        </p:txBody>
      </p:sp>
      <p:sp>
        <p:nvSpPr>
          <p:cNvPr id="7" name="Slide Number Placeholder 6"/>
          <p:cNvSpPr>
            <a:spLocks noGrp="1"/>
          </p:cNvSpPr>
          <p:nvPr>
            <p:ph type="sldNum" sz="quarter" idx="12"/>
          </p:nvPr>
        </p:nvSpPr>
        <p:spPr/>
        <p:txBody>
          <a:bodyPr/>
          <a:lstStyle/>
          <a:p>
            <a:fld id="{A07CD069-99F8-4CF7-B191-A3D067080D95}" type="slidenum">
              <a:rPr lang="en-US" smtClean="0"/>
              <a:t>‹#›</a:t>
            </a:fld>
            <a:endParaRPr lang="en-US"/>
          </a:p>
        </p:txBody>
      </p:sp>
    </p:spTree>
    <p:extLst>
      <p:ext uri="{BB962C8B-B14F-4D97-AF65-F5344CB8AC3E}">
        <p14:creationId xmlns:p14="http://schemas.microsoft.com/office/powerpoint/2010/main" val="417439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Narrow" panose="020B0606020202030204" pitchFamily="34" charset="0"/>
              </a:defRPr>
            </a:lvl1pPr>
          </a:lstStyle>
          <a:p>
            <a:fld id="{392361D3-C144-4C48-9E2A-5E6A4A3F0543}" type="datetime1">
              <a:rPr lang="en-US" smtClean="0"/>
              <a:pPr/>
              <a:t>2/11/25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Narrow" panose="020B0606020202030204" pitchFamily="34" charset="0"/>
              </a:defRPr>
            </a:lvl1pPr>
          </a:lstStyle>
          <a:p>
            <a:r>
              <a:rPr lang="en-US"/>
              <a:t>Channel Fusion</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Narrow" panose="020B0606020202030204" pitchFamily="34" charset="0"/>
              </a:defRPr>
            </a:lvl1pPr>
          </a:lstStyle>
          <a:p>
            <a:fld id="{A07CD069-99F8-4CF7-B191-A3D067080D95}" type="slidenum">
              <a:rPr lang="en-US" smtClean="0"/>
              <a:pPr/>
              <a:t>‹#›</a:t>
            </a:fld>
            <a:endParaRPr lang="en-US"/>
          </a:p>
        </p:txBody>
      </p:sp>
    </p:spTree>
    <p:extLst>
      <p:ext uri="{BB962C8B-B14F-4D97-AF65-F5344CB8AC3E}">
        <p14:creationId xmlns:p14="http://schemas.microsoft.com/office/powerpoint/2010/main" val="23637099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b="1"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606D8C"/>
        </a:buClr>
        <a:buFont typeface="Arial" panose="020B0604020202020204" pitchFamily="34" charset="0"/>
        <a:buChar char="•"/>
        <a:defRPr sz="2800" kern="1200">
          <a:solidFill>
            <a:srgbClr val="606D8C"/>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606D8C"/>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606D8C"/>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rgbClr val="606D8C"/>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rgbClr val="606D8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E40276-E46A-4E5E-A8C4-43B52D9C5288}"/>
              </a:ext>
            </a:extLst>
          </p:cNvPr>
          <p:cNvSpPr>
            <a:spLocks noGrp="1"/>
          </p:cNvSpPr>
          <p:nvPr>
            <p:ph type="subTitle" idx="1"/>
          </p:nvPr>
        </p:nvSpPr>
        <p:spPr>
          <a:xfrm>
            <a:off x="4688865" y="854259"/>
            <a:ext cx="2617612" cy="430898"/>
          </a:xfrm>
        </p:spPr>
        <p:txBody>
          <a:bodyPr vert="horz" lIns="91440" tIns="45720" rIns="91440" bIns="45720" rtlCol="0" anchor="t">
            <a:normAutofit/>
          </a:bodyPr>
          <a:lstStyle/>
          <a:p>
            <a:pPr algn="l"/>
            <a:r>
              <a:rPr lang="en-US" dirty="0">
                <a:solidFill>
                  <a:schemeClr val="accent3"/>
                </a:solidFill>
                <a:latin typeface="Arial" panose="020B0604020202020204" pitchFamily="34" charset="0"/>
                <a:cs typeface="Arial" panose="020B0604020202020204" pitchFamily="34" charset="0"/>
              </a:rPr>
              <a:t>February 2024</a:t>
            </a:r>
          </a:p>
        </p:txBody>
      </p:sp>
      <p:pic>
        <p:nvPicPr>
          <p:cNvPr id="5" name="Graphic 4">
            <a:extLst>
              <a:ext uri="{FF2B5EF4-FFF2-40B4-BE49-F238E27FC236}">
                <a16:creationId xmlns:a16="http://schemas.microsoft.com/office/drawing/2014/main" id="{5C35F2B0-3FAF-4189-9388-0EDFF9B18F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72615" y="4118351"/>
            <a:ext cx="6543675" cy="372100"/>
          </a:xfrm>
          <a:prstGeom prst="rect">
            <a:avLst/>
          </a:prstGeom>
        </p:spPr>
      </p:pic>
      <p:sp>
        <p:nvSpPr>
          <p:cNvPr id="9" name="Title 1">
            <a:extLst>
              <a:ext uri="{FF2B5EF4-FFF2-40B4-BE49-F238E27FC236}">
                <a16:creationId xmlns:a16="http://schemas.microsoft.com/office/drawing/2014/main" id="{E1D09156-DDF0-4617-93D9-B50222BEAE46}"/>
              </a:ext>
            </a:extLst>
          </p:cNvPr>
          <p:cNvSpPr txBox="1">
            <a:spLocks/>
          </p:cNvSpPr>
          <p:nvPr/>
        </p:nvSpPr>
        <p:spPr>
          <a:xfrm>
            <a:off x="4632859" y="1989263"/>
            <a:ext cx="7329700" cy="21863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rgbClr val="606D8C"/>
                </a:solidFill>
                <a:latin typeface="+mj-lt"/>
                <a:ea typeface="+mj-ea"/>
                <a:cs typeface="+mj-cs"/>
              </a:defRPr>
            </a:lvl1pPr>
          </a:lstStyle>
          <a:p>
            <a:pPr algn="l"/>
            <a:r>
              <a:rPr lang="en-US">
                <a:solidFill>
                  <a:srgbClr val="4A5978"/>
                </a:solidFill>
                <a:latin typeface="Arial Narrow" panose="020B0606020202030204" pitchFamily="34" charset="0"/>
              </a:rPr>
              <a:t>CHANNEL FUSION’S DIGITAL SERVICES</a:t>
            </a:r>
          </a:p>
          <a:p>
            <a:pPr algn="l"/>
            <a:r>
              <a:rPr lang="en-US">
                <a:solidFill>
                  <a:srgbClr val="4A5978"/>
                </a:solidFill>
                <a:latin typeface="Arial Narrow" panose="020B0606020202030204" pitchFamily="34" charset="0"/>
              </a:rPr>
              <a:t> </a:t>
            </a:r>
            <a:r>
              <a:rPr lang="en-US" sz="4400" b="1">
                <a:solidFill>
                  <a:srgbClr val="B9D532"/>
                </a:solidFill>
                <a:latin typeface="Arial Narrow" panose="020B0606020202030204" pitchFamily="34" charset="0"/>
              </a:rPr>
              <a:t>TURNKEY DIGITAL SERVICES</a:t>
            </a:r>
          </a:p>
        </p:txBody>
      </p:sp>
      <p:pic>
        <p:nvPicPr>
          <p:cNvPr id="4" name="Picture 3" descr="Logo&#10;&#10;Description automatically generated">
            <a:extLst>
              <a:ext uri="{FF2B5EF4-FFF2-40B4-BE49-F238E27FC236}">
                <a16:creationId xmlns:a16="http://schemas.microsoft.com/office/drawing/2014/main" id="{E7C7A00E-1731-4AE0-812C-4C59A90FFD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1597" y="5855931"/>
            <a:ext cx="2759178" cy="533914"/>
          </a:xfrm>
          <a:prstGeom prst="rect">
            <a:avLst/>
          </a:prstGeom>
        </p:spPr>
      </p:pic>
      <p:cxnSp>
        <p:nvCxnSpPr>
          <p:cNvPr id="7" name="Straight Connector 6">
            <a:extLst>
              <a:ext uri="{FF2B5EF4-FFF2-40B4-BE49-F238E27FC236}">
                <a16:creationId xmlns:a16="http://schemas.microsoft.com/office/drawing/2014/main" id="{455C402B-B7F2-4128-9681-3088CBA1E02E}"/>
              </a:ext>
            </a:extLst>
          </p:cNvPr>
          <p:cNvCxnSpPr>
            <a:cxnSpLocks/>
          </p:cNvCxnSpPr>
          <p:nvPr/>
        </p:nvCxnSpPr>
        <p:spPr>
          <a:xfrm>
            <a:off x="4742028" y="1204009"/>
            <a:ext cx="1937068" cy="0"/>
          </a:xfrm>
          <a:prstGeom prst="line">
            <a:avLst/>
          </a:prstGeom>
          <a:ln w="38100">
            <a:solidFill>
              <a:srgbClr val="99CA3D"/>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65C5F0F-93EC-5231-4B84-51781EAE95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1537" y="4840812"/>
            <a:ext cx="3704521" cy="732031"/>
          </a:xfrm>
          <a:prstGeom prst="rect">
            <a:avLst/>
          </a:prstGeom>
        </p:spPr>
      </p:pic>
    </p:spTree>
    <p:extLst>
      <p:ext uri="{BB962C8B-B14F-4D97-AF65-F5344CB8AC3E}">
        <p14:creationId xmlns:p14="http://schemas.microsoft.com/office/powerpoint/2010/main" val="2150836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25D216-3B82-DF02-9EC8-643E413F2EDF}"/>
              </a:ext>
            </a:extLst>
          </p:cNvPr>
          <p:cNvSpPr/>
          <p:nvPr/>
        </p:nvSpPr>
        <p:spPr>
          <a:xfrm>
            <a:off x="3433010" y="1316656"/>
            <a:ext cx="5614737" cy="48949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B78DA0D-BD80-4007-BE0A-D17C05B47875}"/>
              </a:ext>
            </a:extLst>
          </p:cNvPr>
          <p:cNvSpPr>
            <a:spLocks noGrp="1"/>
          </p:cNvSpPr>
          <p:nvPr>
            <p:ph type="sldNum" sz="quarter" idx="12"/>
          </p:nvPr>
        </p:nvSpPr>
        <p:spPr/>
        <p:txBody>
          <a:bodyPr/>
          <a:lstStyle/>
          <a:p>
            <a:fld id="{A07CD069-99F8-4CF7-B191-A3D067080D95}" type="slidenum">
              <a:rPr lang="en-US" smtClean="0"/>
              <a:pPr/>
              <a:t>10</a:t>
            </a:fld>
            <a:endParaRPr lang="en-US"/>
          </a:p>
        </p:txBody>
      </p:sp>
      <p:sp>
        <p:nvSpPr>
          <p:cNvPr id="8" name="Title 1">
            <a:extLst>
              <a:ext uri="{FF2B5EF4-FFF2-40B4-BE49-F238E27FC236}">
                <a16:creationId xmlns:a16="http://schemas.microsoft.com/office/drawing/2014/main" id="{DA58439D-E919-49AD-BB65-753744AFF66D}"/>
              </a:ext>
            </a:extLst>
          </p:cNvPr>
          <p:cNvSpPr txBox="1">
            <a:spLocks/>
          </p:cNvSpPr>
          <p:nvPr/>
        </p:nvSpPr>
        <p:spPr>
          <a:xfrm>
            <a:off x="514425" y="455006"/>
            <a:ext cx="10515600" cy="7482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2"/>
                </a:solidFill>
                <a:latin typeface="Arial Narrow" panose="020B0606020202030204" pitchFamily="34" charset="0"/>
                <a:ea typeface="+mj-ea"/>
                <a:cs typeface="+mj-cs"/>
              </a:defRPr>
            </a:lvl1pPr>
          </a:lstStyle>
          <a:p>
            <a:r>
              <a:rPr lang="en-US"/>
              <a:t>FEEDBACK FROM A DEALER</a:t>
            </a:r>
          </a:p>
        </p:txBody>
      </p:sp>
      <p:grpSp>
        <p:nvGrpSpPr>
          <p:cNvPr id="11" name="Group 10">
            <a:extLst>
              <a:ext uri="{FF2B5EF4-FFF2-40B4-BE49-F238E27FC236}">
                <a16:creationId xmlns:a16="http://schemas.microsoft.com/office/drawing/2014/main" id="{D9FEC7F6-CBD3-4146-BF82-FA1EA948DC5D}"/>
              </a:ext>
            </a:extLst>
          </p:cNvPr>
          <p:cNvGrpSpPr/>
          <p:nvPr/>
        </p:nvGrpSpPr>
        <p:grpSpPr>
          <a:xfrm>
            <a:off x="3563351" y="1316657"/>
            <a:ext cx="5019182" cy="4586041"/>
            <a:chOff x="5777162" y="1706070"/>
            <a:chExt cx="5019182" cy="4586041"/>
          </a:xfrm>
        </p:grpSpPr>
        <p:pic>
          <p:nvPicPr>
            <p:cNvPr id="9" name="Picture 8" descr="Logo&#10;&#10;Description automatically generated">
              <a:extLst>
                <a:ext uri="{FF2B5EF4-FFF2-40B4-BE49-F238E27FC236}">
                  <a16:creationId xmlns:a16="http://schemas.microsoft.com/office/drawing/2014/main" id="{CD955670-6854-9276-BB3A-457B69441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162" y="1706070"/>
              <a:ext cx="4586041" cy="4586041"/>
            </a:xfrm>
            <a:prstGeom prst="rect">
              <a:avLst/>
            </a:prstGeom>
          </p:spPr>
        </p:pic>
        <p:sp>
          <p:nvSpPr>
            <p:cNvPr id="10" name="Content Placeholder 2">
              <a:extLst>
                <a:ext uri="{FF2B5EF4-FFF2-40B4-BE49-F238E27FC236}">
                  <a16:creationId xmlns:a16="http://schemas.microsoft.com/office/drawing/2014/main" id="{D356E5DE-701B-F08D-180C-50053C41AA0B}"/>
                </a:ext>
              </a:extLst>
            </p:cNvPr>
            <p:cNvSpPr txBox="1">
              <a:spLocks/>
            </p:cNvSpPr>
            <p:nvPr/>
          </p:nvSpPr>
          <p:spPr>
            <a:xfrm>
              <a:off x="6185168" y="3309784"/>
              <a:ext cx="4611176" cy="177405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606D8C"/>
                </a:buClr>
                <a:buFont typeface="Arial" panose="020B0604020202020204" pitchFamily="34" charset="0"/>
                <a:buChar char="•"/>
                <a:defRPr sz="2800" kern="1200">
                  <a:solidFill>
                    <a:srgbClr val="606D8C"/>
                  </a:solidFill>
                  <a:latin typeface="+mj-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606D8C"/>
                  </a:solidFill>
                  <a:latin typeface="+mj-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606D8C"/>
                  </a:solidFill>
                  <a:latin typeface="+mj-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rgbClr val="606D8C"/>
                  </a:solidFill>
                  <a:latin typeface="+mj-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rgbClr val="606D8C"/>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solidFill>
                    <a:schemeClr val="bg2"/>
                  </a:solidFill>
                  <a:effectLst/>
                  <a:latin typeface="Calibri" panose="020F0502020204030204" pitchFamily="34" charset="0"/>
                  <a:ea typeface="DengXian" panose="02010600030101010101" pitchFamily="2" charset="-122"/>
                </a:rPr>
                <a:t> Delaware Tire LOVES this promotion as they are getting consumers in the door and buying.</a:t>
              </a:r>
            </a:p>
            <a:p>
              <a:pPr marL="0" indent="0" algn="ctr">
                <a:buFont typeface="Arial" panose="020B0604020202020204" pitchFamily="34" charset="0"/>
                <a:buNone/>
              </a:pPr>
              <a:endParaRPr lang="en-US" sz="1200" b="1" dirty="0">
                <a:solidFill>
                  <a:schemeClr val="bg2"/>
                </a:solidFill>
              </a:endParaRPr>
            </a:p>
            <a:p>
              <a:pPr marL="0" indent="0" algn="ctr">
                <a:spcBef>
                  <a:spcPts val="0"/>
                </a:spcBef>
                <a:buFont typeface="Arial" panose="020B0604020202020204" pitchFamily="34" charset="0"/>
                <a:buNone/>
              </a:pPr>
              <a:endParaRPr lang="en-US" b="1" dirty="0">
                <a:solidFill>
                  <a:schemeClr val="bg2"/>
                </a:solidFill>
                <a:ea typeface="DengXian" panose="02010600030101010101" pitchFamily="2" charset="-122"/>
              </a:endParaRPr>
            </a:p>
            <a:p>
              <a:pPr marL="0" indent="0" algn="ctr">
                <a:spcBef>
                  <a:spcPts val="0"/>
                </a:spcBef>
                <a:buFont typeface="Arial" panose="020B0604020202020204" pitchFamily="34" charset="0"/>
                <a:buNone/>
              </a:pPr>
              <a:endParaRPr lang="en-US" b="1" dirty="0">
                <a:solidFill>
                  <a:schemeClr val="bg2"/>
                </a:solidFill>
              </a:endParaRPr>
            </a:p>
            <a:p>
              <a:pPr marL="342900" indent="-342900" algn="ctr">
                <a:spcBef>
                  <a:spcPts val="0"/>
                </a:spcBef>
                <a:buFont typeface="Symbol" panose="05050102010706020507" pitchFamily="18" charset="2"/>
                <a:buChar char=""/>
              </a:pPr>
              <a:endParaRPr lang="en-US" b="1" dirty="0">
                <a:solidFill>
                  <a:schemeClr val="bg2"/>
                </a:solidFill>
              </a:endParaRPr>
            </a:p>
            <a:p>
              <a:pPr lvl="1" algn="ctr"/>
              <a:endParaRPr lang="en-US" sz="2800" b="1" dirty="0">
                <a:solidFill>
                  <a:schemeClr val="bg2"/>
                </a:solidFill>
              </a:endParaRPr>
            </a:p>
            <a:p>
              <a:pPr algn="ctr"/>
              <a:endParaRPr lang="en-US" sz="4000" b="1" dirty="0">
                <a:solidFill>
                  <a:schemeClr val="bg2"/>
                </a:solidFill>
              </a:endParaRPr>
            </a:p>
          </p:txBody>
        </p:sp>
      </p:grpSp>
      <p:sp>
        <p:nvSpPr>
          <p:cNvPr id="2" name="TextBox 1">
            <a:extLst>
              <a:ext uri="{FF2B5EF4-FFF2-40B4-BE49-F238E27FC236}">
                <a16:creationId xmlns:a16="http://schemas.microsoft.com/office/drawing/2014/main" id="{F39F6F25-B71E-BB6B-0DE3-6A1ACFA46F72}"/>
              </a:ext>
            </a:extLst>
          </p:cNvPr>
          <p:cNvSpPr txBox="1"/>
          <p:nvPr/>
        </p:nvSpPr>
        <p:spPr>
          <a:xfrm>
            <a:off x="2770496" y="6446449"/>
            <a:ext cx="9348889" cy="276999"/>
          </a:xfrm>
          <a:prstGeom prst="rect">
            <a:avLst/>
          </a:prstGeom>
          <a:noFill/>
        </p:spPr>
        <p:txBody>
          <a:bodyPr wrap="square">
            <a:spAutoFit/>
          </a:bodyPr>
          <a:lstStyle/>
          <a:p>
            <a:pPr algn="l"/>
            <a:r>
              <a:rPr lang="en-US" sz="1200" i="1"/>
              <a:t>All information is proprietary to Channel Fusion and cannot be shared without written consent</a:t>
            </a:r>
          </a:p>
        </p:txBody>
      </p:sp>
    </p:spTree>
    <p:extLst>
      <p:ext uri="{BB962C8B-B14F-4D97-AF65-F5344CB8AC3E}">
        <p14:creationId xmlns:p14="http://schemas.microsoft.com/office/powerpoint/2010/main" val="4074120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78DA0D-BD80-4007-BE0A-D17C05B47875}"/>
              </a:ext>
            </a:extLst>
          </p:cNvPr>
          <p:cNvSpPr>
            <a:spLocks noGrp="1"/>
          </p:cNvSpPr>
          <p:nvPr>
            <p:ph type="sldNum" sz="quarter" idx="12"/>
          </p:nvPr>
        </p:nvSpPr>
        <p:spPr/>
        <p:txBody>
          <a:bodyPr/>
          <a:lstStyle/>
          <a:p>
            <a:fld id="{A07CD069-99F8-4CF7-B191-A3D067080D95}" type="slidenum">
              <a:rPr lang="en-US" smtClean="0"/>
              <a:pPr/>
              <a:t>11</a:t>
            </a:fld>
            <a:endParaRPr lang="en-US"/>
          </a:p>
        </p:txBody>
      </p:sp>
      <p:sp>
        <p:nvSpPr>
          <p:cNvPr id="8" name="Title 1">
            <a:extLst>
              <a:ext uri="{FF2B5EF4-FFF2-40B4-BE49-F238E27FC236}">
                <a16:creationId xmlns:a16="http://schemas.microsoft.com/office/drawing/2014/main" id="{DA58439D-E919-49AD-BB65-753744AFF66D}"/>
              </a:ext>
            </a:extLst>
          </p:cNvPr>
          <p:cNvSpPr txBox="1">
            <a:spLocks/>
          </p:cNvSpPr>
          <p:nvPr/>
        </p:nvSpPr>
        <p:spPr>
          <a:xfrm>
            <a:off x="514425" y="455006"/>
            <a:ext cx="10515600" cy="74824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kern="1200">
                <a:solidFill>
                  <a:schemeClr val="accent2"/>
                </a:solidFill>
                <a:latin typeface="Arial Narrow" panose="020B0606020202030204" pitchFamily="34" charset="0"/>
                <a:ea typeface="+mj-ea"/>
                <a:cs typeface="+mj-cs"/>
              </a:defRPr>
            </a:lvl1pPr>
          </a:lstStyle>
          <a:p>
            <a:r>
              <a:rPr lang="en-US"/>
              <a:t>THE NEXT ITERATION – QR CODE CAMPAIGNS</a:t>
            </a:r>
          </a:p>
        </p:txBody>
      </p:sp>
      <p:pic>
        <p:nvPicPr>
          <p:cNvPr id="9" name="Digital_ROI_Engine_Demo-dblocker_720p (1)">
            <a:hlinkClick r:id="" action="ppaction://media"/>
            <a:extLst>
              <a:ext uri="{FF2B5EF4-FFF2-40B4-BE49-F238E27FC236}">
                <a16:creationId xmlns:a16="http://schemas.microsoft.com/office/drawing/2014/main" id="{4E435CEE-2054-7B3D-700B-29D11A0511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2000" y="1143000"/>
            <a:ext cx="8128000" cy="4572000"/>
          </a:xfrm>
          <a:prstGeom prst="rect">
            <a:avLst/>
          </a:prstGeom>
        </p:spPr>
      </p:pic>
      <p:sp>
        <p:nvSpPr>
          <p:cNvPr id="10" name="TextBox 9">
            <a:extLst>
              <a:ext uri="{FF2B5EF4-FFF2-40B4-BE49-F238E27FC236}">
                <a16:creationId xmlns:a16="http://schemas.microsoft.com/office/drawing/2014/main" id="{336CC8A0-5C0E-BFEE-FEA6-395C3B50FFE5}"/>
              </a:ext>
            </a:extLst>
          </p:cNvPr>
          <p:cNvSpPr txBox="1"/>
          <p:nvPr/>
        </p:nvSpPr>
        <p:spPr>
          <a:xfrm>
            <a:off x="2770496" y="6446449"/>
            <a:ext cx="9348889" cy="276999"/>
          </a:xfrm>
          <a:prstGeom prst="rect">
            <a:avLst/>
          </a:prstGeom>
          <a:noFill/>
        </p:spPr>
        <p:txBody>
          <a:bodyPr wrap="square">
            <a:spAutoFit/>
          </a:bodyPr>
          <a:lstStyle/>
          <a:p>
            <a:pPr algn="l"/>
            <a:r>
              <a:rPr lang="en-US" sz="1200" i="1"/>
              <a:t>All information is proprietary to Channel Fusion and cannot be shared without written consent</a:t>
            </a:r>
          </a:p>
        </p:txBody>
      </p:sp>
      <p:sp>
        <p:nvSpPr>
          <p:cNvPr id="2" name="Content Placeholder 2">
            <a:extLst>
              <a:ext uri="{FF2B5EF4-FFF2-40B4-BE49-F238E27FC236}">
                <a16:creationId xmlns:a16="http://schemas.microsoft.com/office/drawing/2014/main" id="{0876D7E9-F404-2C96-AE40-3EF8FE605FEA}"/>
              </a:ext>
            </a:extLst>
          </p:cNvPr>
          <p:cNvSpPr>
            <a:spLocks noGrp="1"/>
          </p:cNvSpPr>
          <p:nvPr>
            <p:ph idx="1"/>
          </p:nvPr>
        </p:nvSpPr>
        <p:spPr>
          <a:xfrm>
            <a:off x="8940359" y="5771056"/>
            <a:ext cx="3193584" cy="497383"/>
          </a:xfrm>
        </p:spPr>
        <p:txBody>
          <a:bodyPr>
            <a:normAutofit fontScale="92500" lnSpcReduction="20000"/>
          </a:bodyPr>
          <a:lstStyle/>
          <a:p>
            <a:pPr marL="0" indent="0">
              <a:buNone/>
            </a:pPr>
            <a:r>
              <a:rPr lang="en-US" sz="1800" dirty="0">
                <a:solidFill>
                  <a:srgbClr val="465CA8"/>
                </a:solidFill>
                <a:latin typeface="+mj-lt"/>
              </a:rPr>
              <a:t>Hover over image to play video</a:t>
            </a:r>
          </a:p>
        </p:txBody>
      </p:sp>
    </p:spTree>
    <p:extLst>
      <p:ext uri="{BB962C8B-B14F-4D97-AF65-F5344CB8AC3E}">
        <p14:creationId xmlns:p14="http://schemas.microsoft.com/office/powerpoint/2010/main" val="78955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2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1D09156-DDF0-4617-93D9-B50222BEAE46}"/>
              </a:ext>
            </a:extLst>
          </p:cNvPr>
          <p:cNvSpPr txBox="1">
            <a:spLocks/>
          </p:cNvSpPr>
          <p:nvPr/>
        </p:nvSpPr>
        <p:spPr>
          <a:xfrm>
            <a:off x="4647309" y="3058207"/>
            <a:ext cx="7329700" cy="10361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rgbClr val="606D8C"/>
                </a:solidFill>
                <a:latin typeface="+mj-lt"/>
                <a:ea typeface="+mj-ea"/>
                <a:cs typeface="+mj-cs"/>
              </a:defRPr>
            </a:lvl1pPr>
          </a:lstStyle>
          <a:p>
            <a:pPr algn="l"/>
            <a:r>
              <a:rPr lang="en-US">
                <a:solidFill>
                  <a:srgbClr val="4A5978"/>
                </a:solidFill>
                <a:latin typeface="Arial Narrow" panose="020B0606020202030204" pitchFamily="34" charset="0"/>
              </a:rPr>
              <a:t>SIMILAR CAMPAIGN EXPERIENCE APPLIED TO HVAC DEALERS</a:t>
            </a:r>
          </a:p>
        </p:txBody>
      </p:sp>
      <p:pic>
        <p:nvPicPr>
          <p:cNvPr id="4" name="Picture 3" descr="Logo&#10;&#10;Description automatically generated">
            <a:extLst>
              <a:ext uri="{FF2B5EF4-FFF2-40B4-BE49-F238E27FC236}">
                <a16:creationId xmlns:a16="http://schemas.microsoft.com/office/drawing/2014/main" id="{E7C7A00E-1731-4AE0-812C-4C59A90FF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6797" y="5855931"/>
            <a:ext cx="2759178" cy="533914"/>
          </a:xfrm>
          <a:prstGeom prst="rect">
            <a:avLst/>
          </a:prstGeom>
        </p:spPr>
      </p:pic>
      <p:cxnSp>
        <p:nvCxnSpPr>
          <p:cNvPr id="7" name="Straight Connector 6">
            <a:extLst>
              <a:ext uri="{FF2B5EF4-FFF2-40B4-BE49-F238E27FC236}">
                <a16:creationId xmlns:a16="http://schemas.microsoft.com/office/drawing/2014/main" id="{455C402B-B7F2-4128-9681-3088CBA1E02E}"/>
              </a:ext>
            </a:extLst>
          </p:cNvPr>
          <p:cNvCxnSpPr>
            <a:cxnSpLocks/>
          </p:cNvCxnSpPr>
          <p:nvPr/>
        </p:nvCxnSpPr>
        <p:spPr>
          <a:xfrm>
            <a:off x="4770783" y="1290273"/>
            <a:ext cx="1754708" cy="0"/>
          </a:xfrm>
          <a:prstGeom prst="line">
            <a:avLst/>
          </a:prstGeom>
          <a:ln w="38100">
            <a:solidFill>
              <a:srgbClr val="99CA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538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9">
            <a:extLst>
              <a:ext uri="{FF2B5EF4-FFF2-40B4-BE49-F238E27FC236}">
                <a16:creationId xmlns:a16="http://schemas.microsoft.com/office/drawing/2014/main" id="{C05EA90A-C08F-F95C-C586-A4CC64F19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3168" y="1355651"/>
            <a:ext cx="2963541" cy="1774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0">
            <a:extLst>
              <a:ext uri="{FF2B5EF4-FFF2-40B4-BE49-F238E27FC236}">
                <a16:creationId xmlns:a16="http://schemas.microsoft.com/office/drawing/2014/main" id="{885191FC-57CD-C1C0-2674-A94F85A55C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87" y="2649929"/>
            <a:ext cx="3136026" cy="195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7A27A306-B658-03F6-5B88-F28AA7F062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7883" y="4166440"/>
            <a:ext cx="3266056" cy="193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4B78DA0D-BD80-4007-BE0A-D17C05B47875}"/>
              </a:ext>
            </a:extLst>
          </p:cNvPr>
          <p:cNvSpPr>
            <a:spLocks noGrp="1"/>
          </p:cNvSpPr>
          <p:nvPr>
            <p:ph type="sldNum" sz="quarter" idx="12"/>
          </p:nvPr>
        </p:nvSpPr>
        <p:spPr>
          <a:xfrm>
            <a:off x="11445241" y="6327776"/>
            <a:ext cx="497682" cy="365125"/>
          </a:xfrm>
        </p:spPr>
        <p:txBody>
          <a:bodyPr/>
          <a:lstStyle/>
          <a:p>
            <a:fld id="{A07CD069-99F8-4CF7-B191-A3D067080D95}" type="slidenum">
              <a:rPr lang="en-US" smtClean="0"/>
              <a:pPr/>
              <a:t>13</a:t>
            </a:fld>
            <a:endParaRPr lang="en-US"/>
          </a:p>
        </p:txBody>
      </p:sp>
      <p:sp>
        <p:nvSpPr>
          <p:cNvPr id="6" name="Content Placeholder 2">
            <a:extLst>
              <a:ext uri="{FF2B5EF4-FFF2-40B4-BE49-F238E27FC236}">
                <a16:creationId xmlns:a16="http://schemas.microsoft.com/office/drawing/2014/main" id="{D5AF3676-EA96-42D8-8BF3-EFA5A5EBDAC4}"/>
              </a:ext>
            </a:extLst>
          </p:cNvPr>
          <p:cNvSpPr>
            <a:spLocks noGrp="1"/>
          </p:cNvSpPr>
          <p:nvPr>
            <p:ph idx="1"/>
          </p:nvPr>
        </p:nvSpPr>
        <p:spPr>
          <a:xfrm>
            <a:off x="183746" y="1494322"/>
            <a:ext cx="3255470" cy="4585635"/>
          </a:xfrm>
        </p:spPr>
        <p:txBody>
          <a:bodyPr>
            <a:normAutofit/>
          </a:bodyPr>
          <a:lstStyle/>
          <a:p>
            <a:pPr marL="0" indent="0">
              <a:buNone/>
            </a:pPr>
            <a:r>
              <a:rPr lang="en-US" dirty="0">
                <a:latin typeface="Arial" panose="020B0604020202020204" pitchFamily="34" charset="0"/>
                <a:cs typeface="Arial" panose="020B0604020202020204" pitchFamily="34" charset="0"/>
              </a:rPr>
              <a:t>We included:</a:t>
            </a:r>
            <a:endParaRPr lang="en-US" sz="24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Search Advertising</a:t>
            </a:r>
          </a:p>
          <a:p>
            <a:r>
              <a:rPr lang="en-US" sz="2000" dirty="0">
                <a:latin typeface="Arial" panose="020B0604020202020204" pitchFamily="34" charset="0"/>
                <a:cs typeface="Arial" panose="020B0604020202020204" pitchFamily="34" charset="0"/>
              </a:rPr>
              <a:t>Dedicated Landing page</a:t>
            </a:r>
          </a:p>
          <a:p>
            <a:r>
              <a:rPr lang="en-US" sz="2000" dirty="0">
                <a:latin typeface="Arial" panose="020B0604020202020204" pitchFamily="34" charset="0"/>
                <a:cs typeface="Arial" panose="020B0604020202020204" pitchFamily="34" charset="0"/>
              </a:rPr>
              <a:t>Call Rail phone lead tracking</a:t>
            </a:r>
          </a:p>
          <a:p>
            <a:r>
              <a:rPr lang="en-US" sz="2000" dirty="0">
                <a:latin typeface="Arial" panose="020B0604020202020204" pitchFamily="34" charset="0"/>
                <a:cs typeface="Arial" panose="020B0604020202020204" pitchFamily="34" charset="0"/>
              </a:rPr>
              <a:t>Campaign Optimizations</a:t>
            </a:r>
          </a:p>
          <a:p>
            <a:r>
              <a:rPr lang="en-US" sz="2000" dirty="0">
                <a:latin typeface="Arial" panose="020B0604020202020204" pitchFamily="34" charset="0"/>
                <a:cs typeface="Arial" panose="020B0604020202020204" pitchFamily="34" charset="0"/>
              </a:rPr>
              <a:t>Monthly Reporting</a:t>
            </a: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DA58439D-E919-49AD-BB65-753744AFF66D}"/>
              </a:ext>
            </a:extLst>
          </p:cNvPr>
          <p:cNvSpPr txBox="1">
            <a:spLocks/>
          </p:cNvSpPr>
          <p:nvPr/>
        </p:nvSpPr>
        <p:spPr>
          <a:xfrm>
            <a:off x="514425" y="455006"/>
            <a:ext cx="10515600" cy="7482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2"/>
                </a:solidFill>
                <a:latin typeface="Arial Narrow" panose="020B0606020202030204" pitchFamily="34" charset="0"/>
                <a:ea typeface="+mj-ea"/>
                <a:cs typeface="+mj-cs"/>
              </a:defRPr>
            </a:lvl1pPr>
          </a:lstStyle>
          <a:p>
            <a:endParaRPr lang="en-US"/>
          </a:p>
        </p:txBody>
      </p:sp>
      <p:sp>
        <p:nvSpPr>
          <p:cNvPr id="14" name="Content Placeholder 2">
            <a:extLst>
              <a:ext uri="{FF2B5EF4-FFF2-40B4-BE49-F238E27FC236}">
                <a16:creationId xmlns:a16="http://schemas.microsoft.com/office/drawing/2014/main" id="{AAC48D35-D703-6F51-3A60-2A4D1571A40A}"/>
              </a:ext>
            </a:extLst>
          </p:cNvPr>
          <p:cNvSpPr txBox="1">
            <a:spLocks/>
          </p:cNvSpPr>
          <p:nvPr/>
        </p:nvSpPr>
        <p:spPr>
          <a:xfrm>
            <a:off x="3741560" y="1012567"/>
            <a:ext cx="2884906" cy="39045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Clr>
                <a:srgbClr val="606D8C"/>
              </a:buClr>
              <a:buFont typeface="Arial" panose="020B0604020202020204" pitchFamily="34" charset="0"/>
              <a:buChar char="•"/>
              <a:defRPr sz="2800" kern="1200">
                <a:solidFill>
                  <a:srgbClr val="606D8C"/>
                </a:solidFill>
                <a:latin typeface="+mj-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606D8C"/>
                </a:solidFill>
                <a:latin typeface="+mj-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606D8C"/>
                </a:solidFill>
                <a:latin typeface="+mj-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rgbClr val="606D8C"/>
                </a:solidFill>
                <a:latin typeface="+mj-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rgbClr val="606D8C"/>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a:latin typeface="Arial" panose="020B0604020202020204" pitchFamily="34" charset="0"/>
                <a:cs typeface="Arial" panose="020B0604020202020204" pitchFamily="34" charset="0"/>
              </a:rPr>
              <a:t>Search Ad Examples</a:t>
            </a:r>
            <a:endParaRPr lang="en-US" b="1">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BE170547-A12B-4DAF-D015-2D31384BE357}"/>
              </a:ext>
            </a:extLst>
          </p:cNvPr>
          <p:cNvSpPr txBox="1">
            <a:spLocks/>
          </p:cNvSpPr>
          <p:nvPr/>
        </p:nvSpPr>
        <p:spPr>
          <a:xfrm>
            <a:off x="666825" y="607406"/>
            <a:ext cx="10515600" cy="7482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2"/>
                </a:solidFill>
                <a:latin typeface="Arial Narrow" panose="020B0606020202030204" pitchFamily="34" charset="0"/>
                <a:ea typeface="+mj-ea"/>
                <a:cs typeface="+mj-cs"/>
              </a:defRPr>
            </a:lvl1pPr>
          </a:lstStyle>
          <a:p>
            <a:r>
              <a:rPr lang="en-US"/>
              <a:t>HVAC</a:t>
            </a:r>
          </a:p>
        </p:txBody>
      </p:sp>
      <p:sp>
        <p:nvSpPr>
          <p:cNvPr id="9" name="Content Placeholder 2">
            <a:extLst>
              <a:ext uri="{FF2B5EF4-FFF2-40B4-BE49-F238E27FC236}">
                <a16:creationId xmlns:a16="http://schemas.microsoft.com/office/drawing/2014/main" id="{589BFB3F-0711-A874-E622-1358515DEE33}"/>
              </a:ext>
            </a:extLst>
          </p:cNvPr>
          <p:cNvSpPr txBox="1">
            <a:spLocks/>
          </p:cNvSpPr>
          <p:nvPr/>
        </p:nvSpPr>
        <p:spPr>
          <a:xfrm>
            <a:off x="8145119" y="1103872"/>
            <a:ext cx="2884906" cy="390450"/>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Clr>
                <a:srgbClr val="606D8C"/>
              </a:buClr>
              <a:buFont typeface="Arial" panose="020B0604020202020204" pitchFamily="34" charset="0"/>
              <a:buChar char="•"/>
              <a:defRPr sz="2800" kern="1200">
                <a:solidFill>
                  <a:srgbClr val="606D8C"/>
                </a:solidFill>
                <a:latin typeface="+mj-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606D8C"/>
                </a:solidFill>
                <a:latin typeface="+mj-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606D8C"/>
                </a:solidFill>
                <a:latin typeface="+mj-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rgbClr val="606D8C"/>
                </a:solidFill>
                <a:latin typeface="+mj-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rgbClr val="606D8C"/>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a:latin typeface="Arial" panose="020B0604020202020204" pitchFamily="34" charset="0"/>
                <a:cs typeface="Arial" panose="020B0604020202020204" pitchFamily="34" charset="0"/>
              </a:rPr>
              <a:t>Landing Page Examples</a:t>
            </a:r>
            <a:endParaRPr lang="en-US" b="1">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A25C421F-E351-6EA1-DBB6-1E64DA1B9E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2909" y="1462255"/>
            <a:ext cx="2286000" cy="45815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2A101E4C-DF67-935A-A4A9-57DB856C11F3}"/>
              </a:ext>
            </a:extLst>
          </p:cNvPr>
          <p:cNvPicPr>
            <a:picLocks noChangeAspect="1"/>
          </p:cNvPicPr>
          <p:nvPr/>
        </p:nvPicPr>
        <p:blipFill>
          <a:blip r:embed="rId6"/>
          <a:stretch>
            <a:fillRect/>
          </a:stretch>
        </p:blipFill>
        <p:spPr>
          <a:xfrm>
            <a:off x="9445122" y="1492126"/>
            <a:ext cx="2443873" cy="4610678"/>
          </a:xfrm>
          <a:prstGeom prst="rect">
            <a:avLst/>
          </a:prstGeom>
        </p:spPr>
      </p:pic>
      <p:pic>
        <p:nvPicPr>
          <p:cNvPr id="19" name="Picture 18">
            <a:extLst>
              <a:ext uri="{FF2B5EF4-FFF2-40B4-BE49-F238E27FC236}">
                <a16:creationId xmlns:a16="http://schemas.microsoft.com/office/drawing/2014/main" id="{1CAAF26A-671D-31B4-CA41-4783692E5453}"/>
              </a:ext>
            </a:extLst>
          </p:cNvPr>
          <p:cNvPicPr>
            <a:picLocks noChangeAspect="1"/>
          </p:cNvPicPr>
          <p:nvPr/>
        </p:nvPicPr>
        <p:blipFill>
          <a:blip r:embed="rId7"/>
          <a:stretch>
            <a:fillRect/>
          </a:stretch>
        </p:blipFill>
        <p:spPr>
          <a:xfrm>
            <a:off x="8551325" y="2314762"/>
            <a:ext cx="2478700" cy="4378139"/>
          </a:xfrm>
          <a:prstGeom prst="rect">
            <a:avLst/>
          </a:prstGeom>
        </p:spPr>
      </p:pic>
    </p:spTree>
    <p:extLst>
      <p:ext uri="{BB962C8B-B14F-4D97-AF65-F5344CB8AC3E}">
        <p14:creationId xmlns:p14="http://schemas.microsoft.com/office/powerpoint/2010/main" val="4240249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78DA0D-BD80-4007-BE0A-D17C05B47875}"/>
              </a:ext>
            </a:extLst>
          </p:cNvPr>
          <p:cNvSpPr>
            <a:spLocks noGrp="1"/>
          </p:cNvSpPr>
          <p:nvPr>
            <p:ph type="sldNum" sz="quarter" idx="12"/>
          </p:nvPr>
        </p:nvSpPr>
        <p:spPr>
          <a:xfrm>
            <a:off x="11445241" y="6327776"/>
            <a:ext cx="497682" cy="365125"/>
          </a:xfrm>
        </p:spPr>
        <p:txBody>
          <a:bodyPr/>
          <a:lstStyle/>
          <a:p>
            <a:fld id="{A07CD069-99F8-4CF7-B191-A3D067080D95}" type="slidenum">
              <a:rPr lang="en-US" smtClean="0"/>
              <a:pPr/>
              <a:t>14</a:t>
            </a:fld>
            <a:endParaRPr lang="en-US"/>
          </a:p>
        </p:txBody>
      </p:sp>
      <p:sp>
        <p:nvSpPr>
          <p:cNvPr id="6" name="Content Placeholder 2">
            <a:extLst>
              <a:ext uri="{FF2B5EF4-FFF2-40B4-BE49-F238E27FC236}">
                <a16:creationId xmlns:a16="http://schemas.microsoft.com/office/drawing/2014/main" id="{D5AF3676-EA96-42D8-8BF3-EFA5A5EBDAC4}"/>
              </a:ext>
            </a:extLst>
          </p:cNvPr>
          <p:cNvSpPr>
            <a:spLocks noGrp="1"/>
          </p:cNvSpPr>
          <p:nvPr>
            <p:ph idx="1"/>
          </p:nvPr>
        </p:nvSpPr>
        <p:spPr>
          <a:xfrm>
            <a:off x="514425" y="1494322"/>
            <a:ext cx="4868280" cy="4585635"/>
          </a:xfrm>
        </p:spPr>
        <p:txBody>
          <a:bodyPr>
            <a:normAutofit/>
          </a:bodyPr>
          <a:lstStyle/>
          <a:p>
            <a:pPr marL="0" indent="0">
              <a:buNone/>
            </a:pPr>
            <a:r>
              <a:rPr lang="en-US" dirty="0">
                <a:latin typeface="Arial" panose="020B0604020202020204" pitchFamily="34" charset="0"/>
                <a:cs typeface="Arial" panose="020B0604020202020204" pitchFamily="34" charset="0"/>
              </a:rPr>
              <a:t>3 Month Campaign Averages</a:t>
            </a:r>
            <a:endParaRPr lang="en-US" sz="24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Google Search Ads</a:t>
            </a:r>
          </a:p>
          <a:p>
            <a:r>
              <a:rPr lang="en-US" sz="2000" dirty="0">
                <a:latin typeface="Arial" panose="020B0604020202020204" pitchFamily="34" charset="0"/>
                <a:cs typeface="Arial" panose="020B0604020202020204" pitchFamily="34" charset="0"/>
              </a:rPr>
              <a:t>Spend: $2,150</a:t>
            </a:r>
          </a:p>
          <a:p>
            <a:r>
              <a:rPr lang="en-US" sz="2000" dirty="0">
                <a:latin typeface="Arial" panose="020B0604020202020204" pitchFamily="34" charset="0"/>
                <a:cs typeface="Arial" panose="020B0604020202020204" pitchFamily="34" charset="0"/>
              </a:rPr>
              <a:t>CTR: 3.74%</a:t>
            </a:r>
          </a:p>
          <a:p>
            <a:r>
              <a:rPr lang="en-US" sz="2000" dirty="0">
                <a:latin typeface="Arial" panose="020B0604020202020204" pitchFamily="34" charset="0"/>
                <a:cs typeface="Arial" panose="020B0604020202020204" pitchFamily="34" charset="0"/>
              </a:rPr>
              <a:t>CPC: $1.87</a:t>
            </a:r>
          </a:p>
          <a:p>
            <a:r>
              <a:rPr lang="en-US" sz="2000" dirty="0">
                <a:latin typeface="Arial" panose="020B0604020202020204" pitchFamily="34" charset="0"/>
                <a:cs typeface="Arial" panose="020B0604020202020204" pitchFamily="34" charset="0"/>
              </a:rPr>
              <a:t>Calls/Contractor: 11</a:t>
            </a:r>
          </a:p>
          <a:p>
            <a:r>
              <a:rPr lang="en-US" sz="2000" dirty="0">
                <a:latin typeface="Arial" panose="020B0604020202020204" pitchFamily="34" charset="0"/>
                <a:cs typeface="Arial" panose="020B0604020202020204" pitchFamily="34" charset="0"/>
              </a:rPr>
              <a:t>Form Leads/Contractor: 10</a:t>
            </a: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DA58439D-E919-49AD-BB65-753744AFF66D}"/>
              </a:ext>
            </a:extLst>
          </p:cNvPr>
          <p:cNvSpPr txBox="1">
            <a:spLocks/>
          </p:cNvSpPr>
          <p:nvPr/>
        </p:nvSpPr>
        <p:spPr>
          <a:xfrm>
            <a:off x="514425" y="455006"/>
            <a:ext cx="10515600" cy="7482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2"/>
                </a:solidFill>
                <a:latin typeface="Arial Narrow" panose="020B0606020202030204" pitchFamily="34" charset="0"/>
                <a:ea typeface="+mj-ea"/>
                <a:cs typeface="+mj-cs"/>
              </a:defRPr>
            </a:lvl1pPr>
          </a:lstStyle>
          <a:p>
            <a:endParaRPr lang="en-US"/>
          </a:p>
        </p:txBody>
      </p:sp>
      <p:sp>
        <p:nvSpPr>
          <p:cNvPr id="2" name="Title 1">
            <a:extLst>
              <a:ext uri="{FF2B5EF4-FFF2-40B4-BE49-F238E27FC236}">
                <a16:creationId xmlns:a16="http://schemas.microsoft.com/office/drawing/2014/main" id="{BE170547-A12B-4DAF-D015-2D31384BE357}"/>
              </a:ext>
            </a:extLst>
          </p:cNvPr>
          <p:cNvSpPr txBox="1">
            <a:spLocks/>
          </p:cNvSpPr>
          <p:nvPr/>
        </p:nvSpPr>
        <p:spPr>
          <a:xfrm>
            <a:off x="666825" y="607406"/>
            <a:ext cx="10515600" cy="7482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2"/>
                </a:solidFill>
                <a:latin typeface="Arial Narrow" panose="020B0606020202030204" pitchFamily="34" charset="0"/>
                <a:ea typeface="+mj-ea"/>
                <a:cs typeface="+mj-cs"/>
              </a:defRPr>
            </a:lvl1pPr>
          </a:lstStyle>
          <a:p>
            <a:r>
              <a:rPr lang="en-US"/>
              <a:t>HVAC – KPI’S</a:t>
            </a:r>
          </a:p>
        </p:txBody>
      </p:sp>
      <p:pic>
        <p:nvPicPr>
          <p:cNvPr id="5" name="Picture 4">
            <a:extLst>
              <a:ext uri="{FF2B5EF4-FFF2-40B4-BE49-F238E27FC236}">
                <a16:creationId xmlns:a16="http://schemas.microsoft.com/office/drawing/2014/main" id="{409A0DD9-14EB-75F8-64F9-CDBF39A9DF8F}"/>
              </a:ext>
            </a:extLst>
          </p:cNvPr>
          <p:cNvPicPr>
            <a:picLocks noChangeAspect="1"/>
          </p:cNvPicPr>
          <p:nvPr/>
        </p:nvPicPr>
        <p:blipFill>
          <a:blip r:embed="rId3"/>
          <a:stretch>
            <a:fillRect/>
          </a:stretch>
        </p:blipFill>
        <p:spPr>
          <a:xfrm>
            <a:off x="5863472" y="285980"/>
            <a:ext cx="4534193" cy="6286040"/>
          </a:xfrm>
          <a:prstGeom prst="rect">
            <a:avLst/>
          </a:prstGeom>
        </p:spPr>
      </p:pic>
    </p:spTree>
    <p:extLst>
      <p:ext uri="{BB962C8B-B14F-4D97-AF65-F5344CB8AC3E}">
        <p14:creationId xmlns:p14="http://schemas.microsoft.com/office/powerpoint/2010/main" val="424212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1D09156-DDF0-4617-93D9-B50222BEAE46}"/>
              </a:ext>
            </a:extLst>
          </p:cNvPr>
          <p:cNvSpPr txBox="1">
            <a:spLocks/>
          </p:cNvSpPr>
          <p:nvPr/>
        </p:nvSpPr>
        <p:spPr>
          <a:xfrm>
            <a:off x="4633661" y="1420476"/>
            <a:ext cx="7329700" cy="10361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rgbClr val="606D8C"/>
                </a:solidFill>
                <a:latin typeface="+mj-lt"/>
                <a:ea typeface="+mj-ea"/>
                <a:cs typeface="+mj-cs"/>
              </a:defRPr>
            </a:lvl1pPr>
          </a:lstStyle>
          <a:p>
            <a:pPr algn="l"/>
            <a:r>
              <a:rPr lang="en-US">
                <a:solidFill>
                  <a:srgbClr val="4A5978"/>
                </a:solidFill>
                <a:latin typeface="Arial Narrow" panose="020B0606020202030204" pitchFamily="34" charset="0"/>
              </a:rPr>
              <a:t>CASE STUDY</a:t>
            </a:r>
          </a:p>
        </p:txBody>
      </p:sp>
      <p:pic>
        <p:nvPicPr>
          <p:cNvPr id="4" name="Picture 3" descr="Logo&#10;&#10;Description automatically generated">
            <a:extLst>
              <a:ext uri="{FF2B5EF4-FFF2-40B4-BE49-F238E27FC236}">
                <a16:creationId xmlns:a16="http://schemas.microsoft.com/office/drawing/2014/main" id="{E7C7A00E-1731-4AE0-812C-4C59A90FF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6797" y="5855931"/>
            <a:ext cx="2759178" cy="533914"/>
          </a:xfrm>
          <a:prstGeom prst="rect">
            <a:avLst/>
          </a:prstGeom>
        </p:spPr>
      </p:pic>
      <p:cxnSp>
        <p:nvCxnSpPr>
          <p:cNvPr id="7" name="Straight Connector 6">
            <a:extLst>
              <a:ext uri="{FF2B5EF4-FFF2-40B4-BE49-F238E27FC236}">
                <a16:creationId xmlns:a16="http://schemas.microsoft.com/office/drawing/2014/main" id="{455C402B-B7F2-4128-9681-3088CBA1E02E}"/>
              </a:ext>
            </a:extLst>
          </p:cNvPr>
          <p:cNvCxnSpPr>
            <a:cxnSpLocks/>
          </p:cNvCxnSpPr>
          <p:nvPr/>
        </p:nvCxnSpPr>
        <p:spPr>
          <a:xfrm>
            <a:off x="4770783" y="1290273"/>
            <a:ext cx="1754708" cy="0"/>
          </a:xfrm>
          <a:prstGeom prst="line">
            <a:avLst/>
          </a:prstGeom>
          <a:ln w="38100">
            <a:solidFill>
              <a:srgbClr val="99CA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4175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78DA0D-BD80-4007-BE0A-D17C05B47875}"/>
              </a:ext>
            </a:extLst>
          </p:cNvPr>
          <p:cNvSpPr>
            <a:spLocks noGrp="1"/>
          </p:cNvSpPr>
          <p:nvPr>
            <p:ph type="sldNum" sz="quarter" idx="12"/>
          </p:nvPr>
        </p:nvSpPr>
        <p:spPr/>
        <p:txBody>
          <a:bodyPr/>
          <a:lstStyle/>
          <a:p>
            <a:fld id="{A07CD069-99F8-4CF7-B191-A3D067080D95}" type="slidenum">
              <a:rPr lang="en-US" smtClean="0"/>
              <a:pPr/>
              <a:t>3</a:t>
            </a:fld>
            <a:endParaRPr lang="en-US"/>
          </a:p>
        </p:txBody>
      </p:sp>
      <p:sp>
        <p:nvSpPr>
          <p:cNvPr id="6" name="Content Placeholder 2">
            <a:extLst>
              <a:ext uri="{FF2B5EF4-FFF2-40B4-BE49-F238E27FC236}">
                <a16:creationId xmlns:a16="http://schemas.microsoft.com/office/drawing/2014/main" id="{D5AF3676-EA96-42D8-8BF3-EFA5A5EBDAC4}"/>
              </a:ext>
            </a:extLst>
          </p:cNvPr>
          <p:cNvSpPr>
            <a:spLocks noGrp="1"/>
          </p:cNvSpPr>
          <p:nvPr>
            <p:ph idx="1"/>
          </p:nvPr>
        </p:nvSpPr>
        <p:spPr>
          <a:xfrm>
            <a:off x="838201" y="1863288"/>
            <a:ext cx="6507694" cy="4585635"/>
          </a:xfrm>
        </p:spPr>
        <p:txBody>
          <a:bodyPr>
            <a:normAutofit/>
          </a:bodyPr>
          <a:lstStyle/>
          <a:p>
            <a:r>
              <a:rPr lang="en-US" sz="2200" dirty="0">
                <a:latin typeface="Arial" panose="020B0604020202020204" pitchFamily="34" charset="0"/>
                <a:cs typeface="Arial" panose="020B0604020202020204" pitchFamily="34" charset="0"/>
              </a:rPr>
              <a:t>Channel Fusion’s Digital Team created turnkey integrated digital advertising packages to work in tandem with national promotions for a major tire manufacturer to help them sell more tires through their local dealers.</a:t>
            </a:r>
          </a:p>
          <a:p>
            <a:r>
              <a:rPr lang="en-US" sz="2200" dirty="0">
                <a:latin typeface="Arial" panose="020B0604020202020204" pitchFamily="34" charset="0"/>
                <a:cs typeface="Arial" panose="020B0604020202020204" pitchFamily="34" charset="0"/>
              </a:rPr>
              <a:t>Keys to success</a:t>
            </a:r>
          </a:p>
          <a:p>
            <a:pPr lvl="1"/>
            <a:r>
              <a:rPr lang="en-US" sz="1800" dirty="0">
                <a:latin typeface="Arial" panose="020B0604020202020204" pitchFamily="34" charset="0"/>
                <a:cs typeface="Arial" panose="020B0604020202020204" pitchFamily="34" charset="0"/>
              </a:rPr>
              <a:t>Turnkey Packages</a:t>
            </a:r>
          </a:p>
          <a:p>
            <a:pPr lvl="1"/>
            <a:r>
              <a:rPr lang="en-US" sz="1800" dirty="0">
                <a:latin typeface="Arial" panose="020B0604020202020204" pitchFamily="34" charset="0"/>
                <a:cs typeface="Arial" panose="020B0604020202020204" pitchFamily="34" charset="0"/>
              </a:rPr>
              <a:t>The brand covered a portion</a:t>
            </a:r>
          </a:p>
          <a:p>
            <a:pPr lvl="1"/>
            <a:r>
              <a:rPr lang="en-US" sz="1800" dirty="0">
                <a:latin typeface="Arial" panose="020B0604020202020204" pitchFamily="34" charset="0"/>
                <a:cs typeface="Arial" panose="020B0604020202020204" pitchFamily="34" charset="0"/>
              </a:rPr>
              <a:t>Simple sign up</a:t>
            </a:r>
          </a:p>
          <a:p>
            <a:pPr lvl="1"/>
            <a:r>
              <a:rPr lang="en-US" sz="1800" dirty="0">
                <a:latin typeface="Arial" panose="020B0604020202020204" pitchFamily="34" charset="0"/>
                <a:cs typeface="Arial" panose="020B0604020202020204" pitchFamily="34" charset="0"/>
              </a:rPr>
              <a:t>Channel Fusion pulled funds directly from the co-op program - no out-of-pocket expenses</a:t>
            </a:r>
          </a:p>
          <a:p>
            <a:pPr lvl="1"/>
            <a:r>
              <a:rPr lang="en-US" sz="1800" dirty="0">
                <a:latin typeface="Arial" panose="020B0604020202020204" pitchFamily="34" charset="0"/>
                <a:cs typeface="Arial" panose="020B0604020202020204" pitchFamily="34" charset="0"/>
              </a:rPr>
              <a:t>Measured everything</a:t>
            </a:r>
          </a:p>
          <a:p>
            <a:pPr lvl="1"/>
            <a:r>
              <a:rPr lang="en-US" sz="1800" dirty="0">
                <a:latin typeface="Arial" panose="020B0604020202020204" pitchFamily="34" charset="0"/>
                <a:cs typeface="Arial" panose="020B0604020202020204" pitchFamily="34" charset="0"/>
              </a:rPr>
              <a:t>Digital Team tied tire unit sales to the marketing effort -  closing the ROI loop.</a:t>
            </a:r>
          </a:p>
        </p:txBody>
      </p:sp>
      <p:sp>
        <p:nvSpPr>
          <p:cNvPr id="8" name="Title 1">
            <a:extLst>
              <a:ext uri="{FF2B5EF4-FFF2-40B4-BE49-F238E27FC236}">
                <a16:creationId xmlns:a16="http://schemas.microsoft.com/office/drawing/2014/main" id="{DA58439D-E919-49AD-BB65-753744AFF66D}"/>
              </a:ext>
            </a:extLst>
          </p:cNvPr>
          <p:cNvSpPr txBox="1">
            <a:spLocks/>
          </p:cNvSpPr>
          <p:nvPr/>
        </p:nvSpPr>
        <p:spPr>
          <a:xfrm>
            <a:off x="514425" y="455006"/>
            <a:ext cx="10515600" cy="13633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2"/>
                </a:solidFill>
                <a:latin typeface="Arial Narrow" panose="020B0606020202030204" pitchFamily="34" charset="0"/>
                <a:ea typeface="+mj-ea"/>
                <a:cs typeface="+mj-cs"/>
              </a:defRPr>
            </a:lvl1pPr>
          </a:lstStyle>
          <a:p>
            <a:r>
              <a:rPr lang="en-US" dirty="0"/>
              <a:t>PROMOTIONS – A CASE STUDY FOR DOUBLE-DIGIT GROWTH</a:t>
            </a:r>
          </a:p>
        </p:txBody>
      </p:sp>
      <p:sp>
        <p:nvSpPr>
          <p:cNvPr id="11" name="TextBox 10">
            <a:extLst>
              <a:ext uri="{FF2B5EF4-FFF2-40B4-BE49-F238E27FC236}">
                <a16:creationId xmlns:a16="http://schemas.microsoft.com/office/drawing/2014/main" id="{72D7DA28-0332-1F89-4A9E-81CED32F48DA}"/>
              </a:ext>
            </a:extLst>
          </p:cNvPr>
          <p:cNvSpPr txBox="1"/>
          <p:nvPr/>
        </p:nvSpPr>
        <p:spPr>
          <a:xfrm>
            <a:off x="2770496" y="6446449"/>
            <a:ext cx="9348889" cy="276999"/>
          </a:xfrm>
          <a:prstGeom prst="rect">
            <a:avLst/>
          </a:prstGeom>
          <a:noFill/>
        </p:spPr>
        <p:txBody>
          <a:bodyPr wrap="square">
            <a:spAutoFit/>
          </a:bodyPr>
          <a:lstStyle/>
          <a:p>
            <a:pPr algn="l"/>
            <a:r>
              <a:rPr lang="en-US" sz="1200" i="1"/>
              <a:t>All information is proprietary to Channel Fusion and cannot be shared without written consent</a:t>
            </a:r>
          </a:p>
        </p:txBody>
      </p:sp>
      <p:grpSp>
        <p:nvGrpSpPr>
          <p:cNvPr id="5" name="Group 4">
            <a:extLst>
              <a:ext uri="{FF2B5EF4-FFF2-40B4-BE49-F238E27FC236}">
                <a16:creationId xmlns:a16="http://schemas.microsoft.com/office/drawing/2014/main" id="{FDC08E77-2C3F-CB55-16FB-5F1D32202E22}"/>
              </a:ext>
            </a:extLst>
          </p:cNvPr>
          <p:cNvGrpSpPr/>
          <p:nvPr/>
        </p:nvGrpSpPr>
        <p:grpSpPr>
          <a:xfrm>
            <a:off x="7696192" y="1937047"/>
            <a:ext cx="3925511" cy="3657607"/>
            <a:chOff x="7635227" y="1818374"/>
            <a:chExt cx="3925511" cy="3657607"/>
          </a:xfrm>
        </p:grpSpPr>
        <p:sp>
          <p:nvSpPr>
            <p:cNvPr id="2" name="Oval 1">
              <a:extLst>
                <a:ext uri="{FF2B5EF4-FFF2-40B4-BE49-F238E27FC236}">
                  <a16:creationId xmlns:a16="http://schemas.microsoft.com/office/drawing/2014/main" id="{29D83268-1462-979A-C9B3-75C7B0C39729}"/>
                </a:ext>
              </a:extLst>
            </p:cNvPr>
            <p:cNvSpPr/>
            <p:nvPr/>
          </p:nvSpPr>
          <p:spPr>
            <a:xfrm>
              <a:off x="7635227" y="1818374"/>
              <a:ext cx="3657607" cy="365760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ED8E8D1-E82A-3EDF-63CA-1B867038699A}"/>
                </a:ext>
              </a:extLst>
            </p:cNvPr>
            <p:cNvSpPr txBox="1"/>
            <p:nvPr/>
          </p:nvSpPr>
          <p:spPr>
            <a:xfrm>
              <a:off x="7978334" y="2788842"/>
              <a:ext cx="3582404" cy="1200329"/>
            </a:xfrm>
            <a:prstGeom prst="rect">
              <a:avLst/>
            </a:prstGeom>
            <a:noFill/>
          </p:spPr>
          <p:txBody>
            <a:bodyPr wrap="square" lIns="91440" tIns="45720" rIns="91440" bIns="45720" rtlCol="0" anchor="t">
              <a:spAutoFit/>
            </a:bodyPr>
            <a:lstStyle/>
            <a:p>
              <a:r>
                <a:rPr lang="en-US" sz="7200" b="1" dirty="0">
                  <a:solidFill>
                    <a:srgbClr val="99CA3D"/>
                  </a:solidFill>
                  <a:latin typeface="Arial" panose="020B0604020202020204" pitchFamily="34" charset="0"/>
                  <a:cs typeface="Arial" panose="020B0604020202020204" pitchFamily="34" charset="0"/>
                </a:rPr>
                <a:t>+15.8%</a:t>
              </a:r>
            </a:p>
          </p:txBody>
        </p:sp>
      </p:grpSp>
    </p:spTree>
    <p:extLst>
      <p:ext uri="{BB962C8B-B14F-4D97-AF65-F5344CB8AC3E}">
        <p14:creationId xmlns:p14="http://schemas.microsoft.com/office/powerpoint/2010/main" val="2587088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78DA0D-BD80-4007-BE0A-D17C05B47875}"/>
              </a:ext>
            </a:extLst>
          </p:cNvPr>
          <p:cNvSpPr>
            <a:spLocks noGrp="1"/>
          </p:cNvSpPr>
          <p:nvPr>
            <p:ph type="sldNum" sz="quarter" idx="12"/>
          </p:nvPr>
        </p:nvSpPr>
        <p:spPr/>
        <p:txBody>
          <a:bodyPr/>
          <a:lstStyle/>
          <a:p>
            <a:fld id="{A07CD069-99F8-4CF7-B191-A3D067080D95}" type="slidenum">
              <a:rPr lang="en-US" smtClean="0"/>
              <a:pPr/>
              <a:t>4</a:t>
            </a:fld>
            <a:endParaRPr lang="en-US"/>
          </a:p>
        </p:txBody>
      </p:sp>
      <p:sp>
        <p:nvSpPr>
          <p:cNvPr id="8" name="Content Placeholder 2">
            <a:extLst>
              <a:ext uri="{FF2B5EF4-FFF2-40B4-BE49-F238E27FC236}">
                <a16:creationId xmlns:a16="http://schemas.microsoft.com/office/drawing/2014/main" id="{9F1CAE76-1DEF-4422-91C2-AF9F689A3C67}"/>
              </a:ext>
            </a:extLst>
          </p:cNvPr>
          <p:cNvSpPr>
            <a:spLocks noGrp="1"/>
          </p:cNvSpPr>
          <p:nvPr>
            <p:ph idx="1"/>
          </p:nvPr>
        </p:nvSpPr>
        <p:spPr>
          <a:xfrm>
            <a:off x="6371330" y="1617806"/>
            <a:ext cx="4917356" cy="4221088"/>
          </a:xfrm>
        </p:spPr>
        <p:txBody>
          <a:bodyPr/>
          <a:lstStyle/>
          <a:p>
            <a:pPr marL="0" indent="0">
              <a:buNone/>
            </a:pPr>
            <a:r>
              <a:rPr lang="en-US" b="1" dirty="0">
                <a:latin typeface="Arial" panose="020B0604020202020204" pitchFamily="34" charset="0"/>
                <a:cs typeface="Arial" panose="020B0604020202020204" pitchFamily="34" charset="0"/>
              </a:rPr>
              <a:t>Google Search Advertising</a:t>
            </a:r>
          </a:p>
          <a:p>
            <a:r>
              <a:rPr lang="en-US" sz="2400" dirty="0">
                <a:latin typeface="Arial" panose="020B0604020202020204" pitchFamily="34" charset="0"/>
                <a:cs typeface="Arial" panose="020B0604020202020204" pitchFamily="34" charset="0"/>
              </a:rPr>
              <a:t>Focused solely on text ads</a:t>
            </a:r>
          </a:p>
          <a:p>
            <a:r>
              <a:rPr lang="en-US" sz="2400" dirty="0">
                <a:latin typeface="Arial" panose="020B0604020202020204" pitchFamily="34" charset="0"/>
                <a:cs typeface="Arial" panose="020B0604020202020204" pitchFamily="34" charset="0"/>
              </a:rPr>
              <a:t>Targeted consumers lower in the sales funnel who were “in-market” for tires</a:t>
            </a:r>
          </a:p>
          <a:p>
            <a:r>
              <a:rPr lang="en-US" sz="2400" dirty="0">
                <a:latin typeface="Arial" panose="020B0604020202020204" pitchFamily="34" charset="0"/>
                <a:cs typeface="Arial" panose="020B0604020202020204" pitchFamily="34" charset="0"/>
              </a:rPr>
              <a:t>Optimizations implemented each week after KPI reviews &amp; optimization meetings</a:t>
            </a:r>
          </a:p>
        </p:txBody>
      </p:sp>
      <p:sp>
        <p:nvSpPr>
          <p:cNvPr id="6" name="Title 1">
            <a:extLst>
              <a:ext uri="{FF2B5EF4-FFF2-40B4-BE49-F238E27FC236}">
                <a16:creationId xmlns:a16="http://schemas.microsoft.com/office/drawing/2014/main" id="{EF1810E2-BC6F-4A35-9DB4-131AFDA9CC0A}"/>
              </a:ext>
            </a:extLst>
          </p:cNvPr>
          <p:cNvSpPr txBox="1">
            <a:spLocks/>
          </p:cNvSpPr>
          <p:nvPr/>
        </p:nvSpPr>
        <p:spPr>
          <a:xfrm>
            <a:off x="514425" y="479176"/>
            <a:ext cx="10515600" cy="7482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2"/>
                </a:solidFill>
                <a:latin typeface="Arial Narrow" panose="020B0606020202030204" pitchFamily="34" charset="0"/>
                <a:ea typeface="+mj-ea"/>
                <a:cs typeface="+mj-cs"/>
              </a:defRPr>
            </a:lvl1pPr>
          </a:lstStyle>
          <a:p>
            <a:r>
              <a:rPr lang="en-US"/>
              <a:t>THE ADVERTISING</a:t>
            </a:r>
          </a:p>
        </p:txBody>
      </p:sp>
      <p:pic>
        <p:nvPicPr>
          <p:cNvPr id="2" name="Picture 1">
            <a:extLst>
              <a:ext uri="{FF2B5EF4-FFF2-40B4-BE49-F238E27FC236}">
                <a16:creationId xmlns:a16="http://schemas.microsoft.com/office/drawing/2014/main" id="{CF347650-8DF7-A14C-B71E-644DF47398C6}"/>
              </a:ext>
            </a:extLst>
          </p:cNvPr>
          <p:cNvPicPr>
            <a:picLocks noChangeAspect="1"/>
          </p:cNvPicPr>
          <p:nvPr/>
        </p:nvPicPr>
        <p:blipFill>
          <a:blip r:embed="rId2"/>
          <a:stretch>
            <a:fillRect/>
          </a:stretch>
        </p:blipFill>
        <p:spPr>
          <a:xfrm>
            <a:off x="250825" y="1227421"/>
            <a:ext cx="4518025" cy="2413000"/>
          </a:xfrm>
          <a:prstGeom prst="rect">
            <a:avLst/>
          </a:prstGeom>
        </p:spPr>
      </p:pic>
      <p:pic>
        <p:nvPicPr>
          <p:cNvPr id="3" name="Picture 2">
            <a:extLst>
              <a:ext uri="{FF2B5EF4-FFF2-40B4-BE49-F238E27FC236}">
                <a16:creationId xmlns:a16="http://schemas.microsoft.com/office/drawing/2014/main" id="{0E330FC4-7D97-988A-8D8E-E7BE37AD5DCA}"/>
              </a:ext>
              <a:ext uri="{147F2762-F138-4A5C-976F-8EAC2B608ADB}">
                <a16:predDERef xmlns:a16="http://schemas.microsoft.com/office/drawing/2014/main" pred="{CF347650-8DF7-A14C-B71E-644DF47398C6}"/>
              </a:ext>
            </a:extLst>
          </p:cNvPr>
          <p:cNvPicPr>
            <a:picLocks noChangeAspect="1"/>
          </p:cNvPicPr>
          <p:nvPr/>
        </p:nvPicPr>
        <p:blipFill>
          <a:blip r:embed="rId3"/>
          <a:stretch>
            <a:fillRect/>
          </a:stretch>
        </p:blipFill>
        <p:spPr>
          <a:xfrm>
            <a:off x="1178821" y="2543174"/>
            <a:ext cx="4641850" cy="2498725"/>
          </a:xfrm>
          <a:prstGeom prst="rect">
            <a:avLst/>
          </a:prstGeom>
        </p:spPr>
      </p:pic>
      <p:pic>
        <p:nvPicPr>
          <p:cNvPr id="5" name="Picture 4">
            <a:extLst>
              <a:ext uri="{FF2B5EF4-FFF2-40B4-BE49-F238E27FC236}">
                <a16:creationId xmlns:a16="http://schemas.microsoft.com/office/drawing/2014/main" id="{64F2CB9C-724E-F965-1514-5CC616AF1063}"/>
              </a:ext>
              <a:ext uri="{147F2762-F138-4A5C-976F-8EAC2B608ADB}">
                <a16:predDERef xmlns:a16="http://schemas.microsoft.com/office/drawing/2014/main" pred="{0E330FC4-7D97-988A-8D8E-E7BE37AD5DCA}"/>
              </a:ext>
            </a:extLst>
          </p:cNvPr>
          <p:cNvPicPr>
            <a:picLocks noChangeAspect="1"/>
          </p:cNvPicPr>
          <p:nvPr/>
        </p:nvPicPr>
        <p:blipFill>
          <a:blip r:embed="rId4"/>
          <a:stretch>
            <a:fillRect/>
          </a:stretch>
        </p:blipFill>
        <p:spPr>
          <a:xfrm>
            <a:off x="2414142" y="5041899"/>
            <a:ext cx="4638675" cy="1016000"/>
          </a:xfrm>
          <a:prstGeom prst="rect">
            <a:avLst/>
          </a:prstGeom>
        </p:spPr>
      </p:pic>
      <p:sp>
        <p:nvSpPr>
          <p:cNvPr id="7" name="TextBox 6">
            <a:extLst>
              <a:ext uri="{FF2B5EF4-FFF2-40B4-BE49-F238E27FC236}">
                <a16:creationId xmlns:a16="http://schemas.microsoft.com/office/drawing/2014/main" id="{4E2B1B2E-F7AE-2A5B-9951-986376EC7BC2}"/>
              </a:ext>
            </a:extLst>
          </p:cNvPr>
          <p:cNvSpPr txBox="1"/>
          <p:nvPr/>
        </p:nvSpPr>
        <p:spPr>
          <a:xfrm>
            <a:off x="2770496" y="6446449"/>
            <a:ext cx="9348889" cy="276999"/>
          </a:xfrm>
          <a:prstGeom prst="rect">
            <a:avLst/>
          </a:prstGeom>
          <a:noFill/>
        </p:spPr>
        <p:txBody>
          <a:bodyPr wrap="square">
            <a:spAutoFit/>
          </a:bodyPr>
          <a:lstStyle/>
          <a:p>
            <a:pPr algn="l"/>
            <a:r>
              <a:rPr lang="en-US" sz="1200" i="1"/>
              <a:t>All information is proprietary to Channel Fusion and cannot be shared without written consent</a:t>
            </a:r>
          </a:p>
        </p:txBody>
      </p:sp>
    </p:spTree>
    <p:extLst>
      <p:ext uri="{BB962C8B-B14F-4D97-AF65-F5344CB8AC3E}">
        <p14:creationId xmlns:p14="http://schemas.microsoft.com/office/powerpoint/2010/main" val="2380028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FE10D57-4BE5-5A92-95FD-2C3923FBFB1C}"/>
              </a:ext>
              <a:ext uri="{147F2762-F138-4A5C-976F-8EAC2B608ADB}">
                <a16:predDERef xmlns:a16="http://schemas.microsoft.com/office/drawing/2014/main" pred="{453B482E-26D5-053D-5754-2FFD1F2E13A5}"/>
              </a:ext>
            </a:extLst>
          </p:cNvPr>
          <p:cNvPicPr>
            <a:picLocks noChangeAspect="1"/>
          </p:cNvPicPr>
          <p:nvPr/>
        </p:nvPicPr>
        <p:blipFill>
          <a:blip r:embed="rId2"/>
          <a:stretch>
            <a:fillRect/>
          </a:stretch>
        </p:blipFill>
        <p:spPr>
          <a:xfrm>
            <a:off x="3741375" y="1494322"/>
            <a:ext cx="2558676" cy="4123719"/>
          </a:xfrm>
          <a:prstGeom prst="rect">
            <a:avLst/>
          </a:prstGeom>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4B78DA0D-BD80-4007-BE0A-D17C05B47875}"/>
              </a:ext>
            </a:extLst>
          </p:cNvPr>
          <p:cNvSpPr>
            <a:spLocks noGrp="1"/>
          </p:cNvSpPr>
          <p:nvPr>
            <p:ph type="sldNum" sz="quarter" idx="12"/>
          </p:nvPr>
        </p:nvSpPr>
        <p:spPr>
          <a:xfrm>
            <a:off x="11445241" y="6327776"/>
            <a:ext cx="497682" cy="365125"/>
          </a:xfrm>
        </p:spPr>
        <p:txBody>
          <a:bodyPr/>
          <a:lstStyle/>
          <a:p>
            <a:fld id="{A07CD069-99F8-4CF7-B191-A3D067080D95}" type="slidenum">
              <a:rPr lang="en-US" smtClean="0"/>
              <a:pPr/>
              <a:t>5</a:t>
            </a:fld>
            <a:endParaRPr lang="en-US"/>
          </a:p>
        </p:txBody>
      </p:sp>
      <p:sp>
        <p:nvSpPr>
          <p:cNvPr id="6" name="Content Placeholder 2">
            <a:extLst>
              <a:ext uri="{FF2B5EF4-FFF2-40B4-BE49-F238E27FC236}">
                <a16:creationId xmlns:a16="http://schemas.microsoft.com/office/drawing/2014/main" id="{D5AF3676-EA96-42D8-8BF3-EFA5A5EBDAC4}"/>
              </a:ext>
            </a:extLst>
          </p:cNvPr>
          <p:cNvSpPr>
            <a:spLocks noGrp="1"/>
          </p:cNvSpPr>
          <p:nvPr>
            <p:ph idx="1"/>
          </p:nvPr>
        </p:nvSpPr>
        <p:spPr>
          <a:xfrm>
            <a:off x="514425" y="1494322"/>
            <a:ext cx="3255470" cy="4585635"/>
          </a:xfrm>
        </p:spPr>
        <p:txBody>
          <a:bodyPr>
            <a:normAutofit/>
          </a:bodyPr>
          <a:lstStyle/>
          <a:p>
            <a:pPr marL="0" indent="0">
              <a:buNone/>
            </a:pPr>
            <a:r>
              <a:rPr lang="en-US" b="1" dirty="0">
                <a:latin typeface="Arial" panose="020B0604020202020204" pitchFamily="34" charset="0"/>
                <a:cs typeface="Arial" panose="020B0604020202020204" pitchFamily="34" charset="0"/>
              </a:rPr>
              <a:t>Organic Facebook Content</a:t>
            </a:r>
          </a:p>
          <a:p>
            <a:r>
              <a:rPr lang="en-US" dirty="0">
                <a:latin typeface="Arial" panose="020B0604020202020204" pitchFamily="34" charset="0"/>
                <a:cs typeface="Arial" panose="020B0604020202020204" pitchFamily="34" charset="0"/>
              </a:rPr>
              <a:t>We included organic social content with each promotion to drive additional interest</a:t>
            </a:r>
            <a:endParaRPr lang="en-US" sz="36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DA58439D-E919-49AD-BB65-753744AFF66D}"/>
              </a:ext>
            </a:extLst>
          </p:cNvPr>
          <p:cNvSpPr txBox="1">
            <a:spLocks/>
          </p:cNvSpPr>
          <p:nvPr/>
        </p:nvSpPr>
        <p:spPr>
          <a:xfrm>
            <a:off x="514425" y="455006"/>
            <a:ext cx="10515600" cy="7482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2"/>
                </a:solidFill>
                <a:latin typeface="Arial Narrow" panose="020B0606020202030204" pitchFamily="34" charset="0"/>
                <a:ea typeface="+mj-ea"/>
                <a:cs typeface="+mj-cs"/>
              </a:defRPr>
            </a:lvl1pPr>
          </a:lstStyle>
          <a:p>
            <a:r>
              <a:rPr lang="en-US"/>
              <a:t>THE SOCIAL CONTENT</a:t>
            </a:r>
          </a:p>
        </p:txBody>
      </p:sp>
      <p:pic>
        <p:nvPicPr>
          <p:cNvPr id="5" name="Picture 4">
            <a:extLst>
              <a:ext uri="{FF2B5EF4-FFF2-40B4-BE49-F238E27FC236}">
                <a16:creationId xmlns:a16="http://schemas.microsoft.com/office/drawing/2014/main" id="{D7B5A368-C815-4331-AEC1-055B52048996}"/>
              </a:ext>
              <a:ext uri="{147F2762-F138-4A5C-976F-8EAC2B608ADB}">
                <a16:predDERef xmlns:a16="http://schemas.microsoft.com/office/drawing/2014/main" pred="{EDD23DA5-61F1-6C7B-8E16-A98AE234145B}"/>
              </a:ext>
            </a:extLst>
          </p:cNvPr>
          <p:cNvPicPr>
            <a:picLocks noChangeAspect="1"/>
          </p:cNvPicPr>
          <p:nvPr/>
        </p:nvPicPr>
        <p:blipFill>
          <a:blip r:embed="rId3"/>
          <a:stretch>
            <a:fillRect/>
          </a:stretch>
        </p:blipFill>
        <p:spPr>
          <a:xfrm>
            <a:off x="7895754" y="1494322"/>
            <a:ext cx="3067050" cy="1625600"/>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8D7C62DB-4596-23DC-443F-E8748D845738}"/>
              </a:ext>
              <a:ext uri="{147F2762-F138-4A5C-976F-8EAC2B608ADB}">
                <a16:predDERef xmlns:a16="http://schemas.microsoft.com/office/drawing/2014/main" pred="{7C6BF0DE-3861-F2C8-9BFE-6086E68C18CF}"/>
              </a:ext>
            </a:extLst>
          </p:cNvPr>
          <p:cNvPicPr>
            <a:picLocks noChangeAspect="1"/>
          </p:cNvPicPr>
          <p:nvPr/>
        </p:nvPicPr>
        <p:blipFill>
          <a:blip r:embed="rId4"/>
          <a:stretch>
            <a:fillRect/>
          </a:stretch>
        </p:blipFill>
        <p:spPr>
          <a:xfrm>
            <a:off x="4553199" y="1956238"/>
            <a:ext cx="2557607" cy="4123719"/>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0D43DABD-1541-66BF-9C57-1778EBB06A0C}"/>
              </a:ext>
              <a:ext uri="{147F2762-F138-4A5C-976F-8EAC2B608ADB}">
                <a16:predDERef xmlns:a16="http://schemas.microsoft.com/office/drawing/2014/main" pred="{11DB6F97-AEC7-786F-1161-2974760FA7E0}"/>
              </a:ext>
            </a:extLst>
          </p:cNvPr>
          <p:cNvPicPr>
            <a:picLocks noChangeAspect="1"/>
          </p:cNvPicPr>
          <p:nvPr/>
        </p:nvPicPr>
        <p:blipFill>
          <a:blip r:embed="rId5"/>
          <a:stretch>
            <a:fillRect/>
          </a:stretch>
        </p:blipFill>
        <p:spPr>
          <a:xfrm>
            <a:off x="8706509" y="2942582"/>
            <a:ext cx="3076687" cy="1625600"/>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CB6A2630-C92C-5E48-2D34-668789C817DF}"/>
              </a:ext>
              <a:ext uri="{147F2762-F138-4A5C-976F-8EAC2B608ADB}">
                <a16:predDERef xmlns:a16="http://schemas.microsoft.com/office/drawing/2014/main" pred="{1D70A2C0-CDAF-1D9A-2D4D-BB0FBBC90534}"/>
              </a:ext>
            </a:extLst>
          </p:cNvPr>
          <p:cNvPicPr>
            <a:picLocks noChangeAspect="1"/>
          </p:cNvPicPr>
          <p:nvPr/>
        </p:nvPicPr>
        <p:blipFill>
          <a:blip r:embed="rId6"/>
          <a:stretch>
            <a:fillRect/>
          </a:stretch>
        </p:blipFill>
        <p:spPr>
          <a:xfrm>
            <a:off x="5606932" y="2476198"/>
            <a:ext cx="2083152" cy="4381802"/>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8DF68C6C-F2EF-273D-44D5-03A8564E4AB5}"/>
              </a:ext>
              <a:ext uri="{147F2762-F138-4A5C-976F-8EAC2B608ADB}">
                <a16:predDERef xmlns:a16="http://schemas.microsoft.com/office/drawing/2014/main" pred="{3926DB67-0F05-3E4A-AF80-0F209C64A23B}"/>
              </a:ext>
            </a:extLst>
          </p:cNvPr>
          <p:cNvPicPr>
            <a:picLocks noChangeAspect="1"/>
          </p:cNvPicPr>
          <p:nvPr/>
        </p:nvPicPr>
        <p:blipFill>
          <a:blip r:embed="rId7"/>
          <a:stretch>
            <a:fillRect/>
          </a:stretch>
        </p:blipFill>
        <p:spPr>
          <a:xfrm>
            <a:off x="9102680" y="4515892"/>
            <a:ext cx="3059084" cy="1625600"/>
          </a:xfrm>
          <a:prstGeom prst="rect">
            <a:avLst/>
          </a:prstGeom>
          <a:effectLst>
            <a:outerShdw blurRad="50800" dist="38100" dir="2700000" algn="tl" rotWithShape="0">
              <a:prstClr val="black">
                <a:alpha val="40000"/>
              </a:prstClr>
            </a:outerShdw>
          </a:effectLst>
        </p:spPr>
      </p:pic>
      <p:sp>
        <p:nvSpPr>
          <p:cNvPr id="14" name="Content Placeholder 2">
            <a:extLst>
              <a:ext uri="{FF2B5EF4-FFF2-40B4-BE49-F238E27FC236}">
                <a16:creationId xmlns:a16="http://schemas.microsoft.com/office/drawing/2014/main" id="{AAC48D35-D703-6F51-3A60-2A4D1571A40A}"/>
              </a:ext>
            </a:extLst>
          </p:cNvPr>
          <p:cNvSpPr txBox="1">
            <a:spLocks/>
          </p:cNvSpPr>
          <p:nvPr/>
        </p:nvSpPr>
        <p:spPr>
          <a:xfrm>
            <a:off x="4276791" y="1071805"/>
            <a:ext cx="2884906" cy="39045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606D8C"/>
              </a:buClr>
              <a:buFont typeface="Arial" panose="020B0604020202020204" pitchFamily="34" charset="0"/>
              <a:buChar char="•"/>
              <a:defRPr sz="2800" kern="1200">
                <a:solidFill>
                  <a:srgbClr val="606D8C"/>
                </a:solidFill>
                <a:latin typeface="+mj-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606D8C"/>
                </a:solidFill>
                <a:latin typeface="+mj-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606D8C"/>
                </a:solidFill>
                <a:latin typeface="+mj-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rgbClr val="606D8C"/>
                </a:solidFill>
                <a:latin typeface="+mj-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rgbClr val="606D8C"/>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a:t>Facebook Posts</a:t>
            </a:r>
            <a:endParaRPr lang="en-US" b="1"/>
          </a:p>
        </p:txBody>
      </p:sp>
      <p:sp>
        <p:nvSpPr>
          <p:cNvPr id="15" name="Content Placeholder 2">
            <a:extLst>
              <a:ext uri="{FF2B5EF4-FFF2-40B4-BE49-F238E27FC236}">
                <a16:creationId xmlns:a16="http://schemas.microsoft.com/office/drawing/2014/main" id="{C4A7AD97-8A2E-9B9D-2565-8CC6A8B44379}"/>
              </a:ext>
            </a:extLst>
          </p:cNvPr>
          <p:cNvSpPr txBox="1">
            <a:spLocks/>
          </p:cNvSpPr>
          <p:nvPr/>
        </p:nvSpPr>
        <p:spPr>
          <a:xfrm>
            <a:off x="8695235" y="1115915"/>
            <a:ext cx="2884906" cy="39045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606D8C"/>
              </a:buClr>
              <a:buFont typeface="Arial" panose="020B0604020202020204" pitchFamily="34" charset="0"/>
              <a:buChar char="•"/>
              <a:defRPr sz="2800" kern="1200">
                <a:solidFill>
                  <a:srgbClr val="606D8C"/>
                </a:solidFill>
                <a:latin typeface="+mj-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606D8C"/>
                </a:solidFill>
                <a:latin typeface="+mj-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606D8C"/>
                </a:solidFill>
                <a:latin typeface="+mj-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rgbClr val="606D8C"/>
                </a:solidFill>
                <a:latin typeface="+mj-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v"/>
              <a:defRPr sz="1800" kern="1200">
                <a:solidFill>
                  <a:srgbClr val="606D8C"/>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a:t>Cover Photos</a:t>
            </a:r>
            <a:endParaRPr lang="en-US" b="1"/>
          </a:p>
        </p:txBody>
      </p:sp>
    </p:spTree>
    <p:extLst>
      <p:ext uri="{BB962C8B-B14F-4D97-AF65-F5344CB8AC3E}">
        <p14:creationId xmlns:p14="http://schemas.microsoft.com/office/powerpoint/2010/main" val="943929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B38A58-1709-237D-2FE6-9EE69D7A11AE}"/>
              </a:ext>
              <a:ext uri="{147F2762-F138-4A5C-976F-8EAC2B608ADB}">
                <a16:predDERef xmlns:a16="http://schemas.microsoft.com/office/drawing/2014/main" pred="{1A894CDA-788B-C499-284D-30773F9FC848}"/>
              </a:ext>
            </a:extLst>
          </p:cNvPr>
          <p:cNvPicPr>
            <a:picLocks noChangeAspect="1"/>
          </p:cNvPicPr>
          <p:nvPr/>
        </p:nvPicPr>
        <p:blipFill>
          <a:blip r:embed="rId3"/>
          <a:stretch>
            <a:fillRect/>
          </a:stretch>
        </p:blipFill>
        <p:spPr>
          <a:xfrm>
            <a:off x="313383" y="1412187"/>
            <a:ext cx="2892425" cy="4641850"/>
          </a:xfrm>
          <a:prstGeom prst="rect">
            <a:avLst/>
          </a:prstGeom>
        </p:spPr>
      </p:pic>
      <p:sp>
        <p:nvSpPr>
          <p:cNvPr id="4" name="Slide Number Placeholder 3">
            <a:extLst>
              <a:ext uri="{FF2B5EF4-FFF2-40B4-BE49-F238E27FC236}">
                <a16:creationId xmlns:a16="http://schemas.microsoft.com/office/drawing/2014/main" id="{4B78DA0D-BD80-4007-BE0A-D17C05B47875}"/>
              </a:ext>
            </a:extLst>
          </p:cNvPr>
          <p:cNvSpPr>
            <a:spLocks noGrp="1"/>
          </p:cNvSpPr>
          <p:nvPr>
            <p:ph type="sldNum" sz="quarter" idx="12"/>
          </p:nvPr>
        </p:nvSpPr>
        <p:spPr/>
        <p:txBody>
          <a:bodyPr/>
          <a:lstStyle/>
          <a:p>
            <a:fld id="{A07CD069-99F8-4CF7-B191-A3D067080D95}" type="slidenum">
              <a:rPr lang="en-US" smtClean="0"/>
              <a:pPr/>
              <a:t>6</a:t>
            </a:fld>
            <a:endParaRPr lang="en-US"/>
          </a:p>
        </p:txBody>
      </p:sp>
      <p:sp>
        <p:nvSpPr>
          <p:cNvPr id="8" name="Content Placeholder 2">
            <a:extLst>
              <a:ext uri="{FF2B5EF4-FFF2-40B4-BE49-F238E27FC236}">
                <a16:creationId xmlns:a16="http://schemas.microsoft.com/office/drawing/2014/main" id="{9F1CAE76-1DEF-4422-91C2-AF9F689A3C67}"/>
              </a:ext>
            </a:extLst>
          </p:cNvPr>
          <p:cNvSpPr>
            <a:spLocks noGrp="1"/>
          </p:cNvSpPr>
          <p:nvPr>
            <p:ph idx="1"/>
          </p:nvPr>
        </p:nvSpPr>
        <p:spPr>
          <a:xfrm>
            <a:off x="6371330" y="1617806"/>
            <a:ext cx="4917356" cy="4221088"/>
          </a:xfrm>
        </p:spPr>
        <p:txBody>
          <a:bodyPr/>
          <a:lstStyle/>
          <a:p>
            <a:pPr marL="0" indent="0">
              <a:buNone/>
            </a:pPr>
            <a:r>
              <a:rPr lang="en-US" b="1" dirty="0">
                <a:latin typeface="Arial" panose="020B0604020202020204" pitchFamily="34" charset="0"/>
                <a:cs typeface="Arial" panose="020B0604020202020204" pitchFamily="34" charset="0"/>
              </a:rPr>
              <a:t>Dedicated Campaign Landing  Pages</a:t>
            </a:r>
          </a:p>
          <a:p>
            <a:r>
              <a:rPr lang="en-US" sz="2400" dirty="0">
                <a:latin typeface="Arial" panose="020B0604020202020204" pitchFamily="34" charset="0"/>
                <a:cs typeface="Arial" panose="020B0604020202020204" pitchFamily="34" charset="0"/>
              </a:rPr>
              <a:t>Personalized for each dealer</a:t>
            </a:r>
          </a:p>
          <a:p>
            <a:r>
              <a:rPr lang="en-US" sz="2400" dirty="0">
                <a:latin typeface="Arial" panose="020B0604020202020204" pitchFamily="34" charset="0"/>
                <a:cs typeface="Arial" panose="020B0604020202020204" pitchFamily="34" charset="0"/>
              </a:rPr>
              <a:t>Offers rotated out with each promotion</a:t>
            </a:r>
          </a:p>
          <a:p>
            <a:r>
              <a:rPr lang="en-US" sz="2400" dirty="0">
                <a:latin typeface="Arial" panose="020B0604020202020204" pitchFamily="34" charset="0"/>
                <a:cs typeface="Arial" panose="020B0604020202020204" pitchFamily="34" charset="0"/>
              </a:rPr>
              <a:t>Optimizations made each month</a:t>
            </a:r>
          </a:p>
          <a:p>
            <a:r>
              <a:rPr lang="en-US" sz="2400" dirty="0">
                <a:latin typeface="Arial" panose="020B0604020202020204" pitchFamily="34" charset="0"/>
                <a:cs typeface="Arial" panose="020B0604020202020204" pitchFamily="34" charset="0"/>
              </a:rPr>
              <a:t>Leads sent to dealers in real time for follow-up</a:t>
            </a:r>
          </a:p>
        </p:txBody>
      </p:sp>
      <p:sp>
        <p:nvSpPr>
          <p:cNvPr id="6" name="Title 1">
            <a:extLst>
              <a:ext uri="{FF2B5EF4-FFF2-40B4-BE49-F238E27FC236}">
                <a16:creationId xmlns:a16="http://schemas.microsoft.com/office/drawing/2014/main" id="{EF1810E2-BC6F-4A35-9DB4-131AFDA9CC0A}"/>
              </a:ext>
            </a:extLst>
          </p:cNvPr>
          <p:cNvSpPr txBox="1">
            <a:spLocks/>
          </p:cNvSpPr>
          <p:nvPr/>
        </p:nvSpPr>
        <p:spPr>
          <a:xfrm>
            <a:off x="514425" y="479176"/>
            <a:ext cx="10515600" cy="7482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2"/>
                </a:solidFill>
                <a:latin typeface="Arial Narrow" panose="020B0606020202030204" pitchFamily="34" charset="0"/>
                <a:ea typeface="+mj-ea"/>
                <a:cs typeface="+mj-cs"/>
              </a:defRPr>
            </a:lvl1pPr>
          </a:lstStyle>
          <a:p>
            <a:r>
              <a:rPr lang="en-US"/>
              <a:t>THE LANDING PAGE</a:t>
            </a:r>
          </a:p>
        </p:txBody>
      </p:sp>
      <p:pic>
        <p:nvPicPr>
          <p:cNvPr id="2" name="Picture 1">
            <a:extLst>
              <a:ext uri="{FF2B5EF4-FFF2-40B4-BE49-F238E27FC236}">
                <a16:creationId xmlns:a16="http://schemas.microsoft.com/office/drawing/2014/main" id="{C0942891-5377-5BCD-A703-8A681BE439EC}"/>
              </a:ext>
              <a:ext uri="{147F2762-F138-4A5C-976F-8EAC2B608ADB}">
                <a16:predDERef xmlns:a16="http://schemas.microsoft.com/office/drawing/2014/main" pred="{D9959213-ECC6-CA57-15D4-78F24F25081A}"/>
              </a:ext>
            </a:extLst>
          </p:cNvPr>
          <p:cNvPicPr>
            <a:picLocks noChangeAspect="1"/>
          </p:cNvPicPr>
          <p:nvPr/>
        </p:nvPicPr>
        <p:blipFill>
          <a:blip r:embed="rId4"/>
          <a:stretch>
            <a:fillRect/>
          </a:stretch>
        </p:blipFill>
        <p:spPr>
          <a:xfrm>
            <a:off x="1300488" y="1402662"/>
            <a:ext cx="2222500" cy="4651375"/>
          </a:xfrm>
          <a:prstGeom prst="rect">
            <a:avLst/>
          </a:prstGeom>
        </p:spPr>
      </p:pic>
      <p:pic>
        <p:nvPicPr>
          <p:cNvPr id="5" name="Picture 4">
            <a:extLst>
              <a:ext uri="{FF2B5EF4-FFF2-40B4-BE49-F238E27FC236}">
                <a16:creationId xmlns:a16="http://schemas.microsoft.com/office/drawing/2014/main" id="{FF729700-335B-F961-0302-81FF4CF1C3F3}"/>
              </a:ext>
              <a:ext uri="{147F2762-F138-4A5C-976F-8EAC2B608ADB}">
                <a16:predDERef xmlns:a16="http://schemas.microsoft.com/office/drawing/2014/main" pred="{5F8897AF-0A83-A025-46B6-876495EA6AB2}"/>
              </a:ext>
            </a:extLst>
          </p:cNvPr>
          <p:cNvPicPr>
            <a:picLocks noChangeAspect="1"/>
          </p:cNvPicPr>
          <p:nvPr/>
        </p:nvPicPr>
        <p:blipFill>
          <a:blip r:embed="rId5"/>
          <a:stretch>
            <a:fillRect/>
          </a:stretch>
        </p:blipFill>
        <p:spPr>
          <a:xfrm>
            <a:off x="2782338" y="1577904"/>
            <a:ext cx="2789563" cy="4476134"/>
          </a:xfrm>
          <a:prstGeom prst="rect">
            <a:avLst/>
          </a:prstGeom>
        </p:spPr>
      </p:pic>
      <p:sp>
        <p:nvSpPr>
          <p:cNvPr id="3" name="TextBox 2">
            <a:extLst>
              <a:ext uri="{FF2B5EF4-FFF2-40B4-BE49-F238E27FC236}">
                <a16:creationId xmlns:a16="http://schemas.microsoft.com/office/drawing/2014/main" id="{9C0CBB17-2AAF-4F83-B89C-49E13355D064}"/>
              </a:ext>
            </a:extLst>
          </p:cNvPr>
          <p:cNvSpPr txBox="1"/>
          <p:nvPr/>
        </p:nvSpPr>
        <p:spPr>
          <a:xfrm>
            <a:off x="2770496" y="6446449"/>
            <a:ext cx="9348889" cy="276999"/>
          </a:xfrm>
          <a:prstGeom prst="rect">
            <a:avLst/>
          </a:prstGeom>
          <a:noFill/>
        </p:spPr>
        <p:txBody>
          <a:bodyPr wrap="square">
            <a:spAutoFit/>
          </a:bodyPr>
          <a:lstStyle/>
          <a:p>
            <a:pPr algn="l"/>
            <a:r>
              <a:rPr lang="en-US" sz="1200" i="1"/>
              <a:t>All information is proprietary to Channel Fusion and cannot be shared without written consent</a:t>
            </a:r>
          </a:p>
        </p:txBody>
      </p:sp>
    </p:spTree>
    <p:extLst>
      <p:ext uri="{BB962C8B-B14F-4D97-AF65-F5344CB8AC3E}">
        <p14:creationId xmlns:p14="http://schemas.microsoft.com/office/powerpoint/2010/main" val="1170475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78DA0D-BD80-4007-BE0A-D17C05B47875}"/>
              </a:ext>
            </a:extLst>
          </p:cNvPr>
          <p:cNvSpPr>
            <a:spLocks noGrp="1"/>
          </p:cNvSpPr>
          <p:nvPr>
            <p:ph type="sldNum" sz="quarter" idx="12"/>
          </p:nvPr>
        </p:nvSpPr>
        <p:spPr/>
        <p:txBody>
          <a:bodyPr/>
          <a:lstStyle/>
          <a:p>
            <a:fld id="{A07CD069-99F8-4CF7-B191-A3D067080D95}" type="slidenum">
              <a:rPr lang="en-US" smtClean="0"/>
              <a:pPr/>
              <a:t>7</a:t>
            </a:fld>
            <a:endParaRPr lang="en-US"/>
          </a:p>
        </p:txBody>
      </p:sp>
      <p:sp>
        <p:nvSpPr>
          <p:cNvPr id="6" name="Content Placeholder 2">
            <a:extLst>
              <a:ext uri="{FF2B5EF4-FFF2-40B4-BE49-F238E27FC236}">
                <a16:creationId xmlns:a16="http://schemas.microsoft.com/office/drawing/2014/main" id="{D5AF3676-EA96-42D8-8BF3-EFA5A5EBDAC4}"/>
              </a:ext>
            </a:extLst>
          </p:cNvPr>
          <p:cNvSpPr>
            <a:spLocks noGrp="1"/>
          </p:cNvSpPr>
          <p:nvPr>
            <p:ph idx="1"/>
          </p:nvPr>
        </p:nvSpPr>
        <p:spPr>
          <a:xfrm>
            <a:off x="838200" y="1494322"/>
            <a:ext cx="8883316" cy="4585635"/>
          </a:xfrm>
        </p:spPr>
        <p:txBody>
          <a:bodyPr>
            <a:normAutofit/>
          </a:bodyPr>
          <a:lstStyle/>
          <a:p>
            <a:pPr marL="0" indent="0">
              <a:buNone/>
            </a:pPr>
            <a:r>
              <a:rPr lang="en-US" b="1" dirty="0">
                <a:latin typeface="Arial" panose="020B0604020202020204" pitchFamily="34" charset="0"/>
                <a:cs typeface="Arial" panose="020B0604020202020204" pitchFamily="34" charset="0"/>
              </a:rPr>
              <a:t>Search Ads</a:t>
            </a:r>
          </a:p>
          <a:p>
            <a:pPr marL="342900" marR="0" lvl="0" indent="-342900">
              <a:spcBef>
                <a:spcPts val="0"/>
              </a:spcBef>
              <a:spcAft>
                <a:spcPts val="0"/>
              </a:spcAft>
              <a:buFont typeface="Symbol" panose="05050102010706020507" pitchFamily="18" charset="2"/>
              <a:buChar char=""/>
            </a:pPr>
            <a:r>
              <a:rPr lang="en-US" sz="2400" dirty="0">
                <a:effectLst/>
                <a:latin typeface="Arial" panose="020B0604020202020204" pitchFamily="34" charset="0"/>
                <a:ea typeface="Times New Roman" panose="02020603050405020304" pitchFamily="18" charset="0"/>
                <a:cs typeface="Arial" panose="020B0604020202020204" pitchFamily="34" charset="0"/>
              </a:rPr>
              <a:t>Avg CTR – 7.64%  (Automotive industry avg is 4%)</a:t>
            </a:r>
            <a:endParaRPr lang="en-US" sz="2400" dirty="0">
              <a:effectLst/>
              <a:latin typeface="Arial" panose="020B0604020202020204" pitchFamily="34" charset="0"/>
              <a:ea typeface="DengXian" panose="02010600030101010101" pitchFamily="2" charset="-122"/>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400" dirty="0">
                <a:effectLst/>
                <a:latin typeface="Arial" panose="020B0604020202020204" pitchFamily="34" charset="0"/>
                <a:ea typeface="Times New Roman" panose="02020603050405020304" pitchFamily="18" charset="0"/>
                <a:cs typeface="Arial" panose="020B0604020202020204" pitchFamily="34" charset="0"/>
              </a:rPr>
              <a:t>Avg CPC – $1.54 (Automotive industry avg is $2.46)</a:t>
            </a:r>
            <a:endParaRPr lang="en-US" sz="2400" dirty="0">
              <a:effectLst/>
              <a:latin typeface="Arial" panose="020B0604020202020204" pitchFamily="34" charset="0"/>
              <a:ea typeface="DengXian" panose="02010600030101010101" pitchFamily="2" charset="-122"/>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400" dirty="0">
                <a:effectLst/>
                <a:latin typeface="Arial" panose="020B0604020202020204" pitchFamily="34" charset="0"/>
                <a:ea typeface="Times New Roman" panose="02020603050405020304" pitchFamily="18" charset="0"/>
                <a:cs typeface="Arial" panose="020B0604020202020204" pitchFamily="34" charset="0"/>
              </a:rPr>
              <a:t>Avg 2,299 clicks and 30.1k impressions for each dealer over the course of 4 promotions</a:t>
            </a:r>
          </a:p>
          <a:p>
            <a:pPr marL="0" marR="0" lvl="0" indent="0">
              <a:spcBef>
                <a:spcPts val="0"/>
              </a:spcBef>
              <a:spcAft>
                <a:spcPts val="0"/>
              </a:spcAft>
              <a:buNone/>
            </a:pPr>
            <a:endParaRPr lang="en-US" sz="2400" dirty="0">
              <a:latin typeface="Arial" panose="020B0604020202020204" pitchFamily="34" charset="0"/>
              <a:cs typeface="Arial" panose="020B0604020202020204" pitchFamily="34" charset="0"/>
            </a:endParaRPr>
          </a:p>
          <a:p>
            <a:pPr marL="0" marR="0" lvl="0" indent="0">
              <a:spcBef>
                <a:spcPts val="0"/>
              </a:spcBef>
              <a:spcAft>
                <a:spcPts val="0"/>
              </a:spcAft>
              <a:buNone/>
            </a:pPr>
            <a:r>
              <a:rPr lang="en-US" b="1" dirty="0">
                <a:latin typeface="Arial" panose="020B0604020202020204" pitchFamily="34" charset="0"/>
                <a:cs typeface="Arial" panose="020B0604020202020204" pitchFamily="34" charset="0"/>
              </a:rPr>
              <a:t>Landing Page</a:t>
            </a:r>
          </a:p>
          <a:p>
            <a:pPr marL="342900" marR="0" lvl="0" indent="-342900">
              <a:spcBef>
                <a:spcPts val="0"/>
              </a:spcBef>
              <a:spcAft>
                <a:spcPts val="0"/>
              </a:spcAft>
              <a:buFont typeface="Symbol" panose="05050102010706020507" pitchFamily="18" charset="2"/>
              <a:buChar char=""/>
            </a:pPr>
            <a:r>
              <a:rPr lang="en-US" sz="2400" dirty="0">
                <a:effectLst/>
                <a:latin typeface="Arial" panose="020B0604020202020204" pitchFamily="34" charset="0"/>
                <a:ea typeface="Times New Roman" panose="02020603050405020304" pitchFamily="18" charset="0"/>
                <a:cs typeface="Arial" panose="020B0604020202020204" pitchFamily="34" charset="0"/>
              </a:rPr>
              <a:t>2,320 visitors per dealer (across all 4 promos)</a:t>
            </a:r>
            <a:endParaRPr lang="en-US" sz="2400" dirty="0">
              <a:effectLst/>
              <a:latin typeface="Arial" panose="020B0604020202020204" pitchFamily="34" charset="0"/>
              <a:ea typeface="DengXian" panose="02010600030101010101" pitchFamily="2" charset="-122"/>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400" dirty="0">
                <a:effectLst/>
                <a:latin typeface="Arial" panose="020B0604020202020204" pitchFamily="34" charset="0"/>
                <a:ea typeface="Times New Roman" panose="02020603050405020304" pitchFamily="18" charset="0"/>
                <a:cs typeface="Arial" panose="020B0604020202020204" pitchFamily="34" charset="0"/>
              </a:rPr>
              <a:t>2,835 views</a:t>
            </a:r>
            <a:endParaRPr lang="en-US" sz="2400" dirty="0">
              <a:effectLst/>
              <a:latin typeface="Arial" panose="020B0604020202020204" pitchFamily="34" charset="0"/>
              <a:ea typeface="DengXian" panose="02010600030101010101" pitchFamily="2" charset="-122"/>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400" dirty="0">
                <a:effectLst/>
                <a:latin typeface="Arial" panose="020B0604020202020204" pitchFamily="34" charset="0"/>
                <a:ea typeface="Times New Roman" panose="02020603050405020304" pitchFamily="18" charset="0"/>
                <a:cs typeface="Arial" panose="020B0604020202020204" pitchFamily="34" charset="0"/>
              </a:rPr>
              <a:t>On page conversion rate of 20.6% (includes any click, call or form submission)</a:t>
            </a:r>
            <a:endParaRPr lang="en-US" sz="2400" dirty="0">
              <a:effectLst/>
              <a:latin typeface="Arial" panose="020B0604020202020204" pitchFamily="34" charset="0"/>
              <a:ea typeface="DengXian" panose="02010600030101010101" pitchFamily="2" charset="-122"/>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2400" dirty="0">
                <a:effectLst/>
                <a:latin typeface="Arial" panose="020B0604020202020204" pitchFamily="34" charset="0"/>
                <a:ea typeface="Times New Roman" panose="02020603050405020304" pitchFamily="18" charset="0"/>
                <a:cs typeface="Arial" panose="020B0604020202020204" pitchFamily="34" charset="0"/>
              </a:rPr>
              <a:t># of on-page leads for each dealer – avg of 65.6 leads across 4 promos</a:t>
            </a:r>
          </a:p>
          <a:p>
            <a:pPr marL="0" marR="0" lvl="0" indent="0">
              <a:spcBef>
                <a:spcPts val="0"/>
              </a:spcBef>
              <a:spcAft>
                <a:spcPts val="0"/>
              </a:spcAft>
              <a:buNone/>
            </a:pPr>
            <a:endParaRPr lang="en-US" sz="2400" dirty="0">
              <a:effectLst/>
              <a:latin typeface="Arial" panose="020B0604020202020204" pitchFamily="34" charset="0"/>
              <a:ea typeface="DengXian" panose="02010600030101010101" pitchFamily="2" charset="-122"/>
              <a:cs typeface="Arial" panose="020B0604020202020204" pitchFamily="34" charset="0"/>
            </a:endParaRPr>
          </a:p>
          <a:p>
            <a:pPr marL="0" marR="0" lvl="0" indent="0">
              <a:spcBef>
                <a:spcPts val="0"/>
              </a:spcBef>
              <a:spcAft>
                <a:spcPts val="0"/>
              </a:spcAft>
              <a:buNone/>
            </a:pPr>
            <a:endParaRPr lang="en-US" sz="2400" dirty="0">
              <a:latin typeface="Arial" panose="020B060402020202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endParaRPr lang="en-US" sz="24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DA58439D-E919-49AD-BB65-753744AFF66D}"/>
              </a:ext>
            </a:extLst>
          </p:cNvPr>
          <p:cNvSpPr txBox="1">
            <a:spLocks/>
          </p:cNvSpPr>
          <p:nvPr/>
        </p:nvSpPr>
        <p:spPr>
          <a:xfrm>
            <a:off x="514425" y="455006"/>
            <a:ext cx="10515600" cy="7482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2"/>
                </a:solidFill>
                <a:latin typeface="Arial Narrow" panose="020B0606020202030204" pitchFamily="34" charset="0"/>
                <a:ea typeface="+mj-ea"/>
                <a:cs typeface="+mj-cs"/>
              </a:defRPr>
            </a:lvl1pPr>
          </a:lstStyle>
          <a:p>
            <a:r>
              <a:rPr lang="en-US"/>
              <a:t>THE KPI’s</a:t>
            </a:r>
          </a:p>
        </p:txBody>
      </p:sp>
      <p:sp>
        <p:nvSpPr>
          <p:cNvPr id="2" name="TextBox 1">
            <a:extLst>
              <a:ext uri="{FF2B5EF4-FFF2-40B4-BE49-F238E27FC236}">
                <a16:creationId xmlns:a16="http://schemas.microsoft.com/office/drawing/2014/main" id="{CF210CA4-D312-FC84-C82D-5809EA7E3D4E}"/>
              </a:ext>
            </a:extLst>
          </p:cNvPr>
          <p:cNvSpPr txBox="1"/>
          <p:nvPr/>
        </p:nvSpPr>
        <p:spPr>
          <a:xfrm>
            <a:off x="2770496" y="6446449"/>
            <a:ext cx="9348889" cy="276999"/>
          </a:xfrm>
          <a:prstGeom prst="rect">
            <a:avLst/>
          </a:prstGeom>
          <a:noFill/>
        </p:spPr>
        <p:txBody>
          <a:bodyPr wrap="square">
            <a:spAutoFit/>
          </a:bodyPr>
          <a:lstStyle/>
          <a:p>
            <a:pPr algn="l"/>
            <a:r>
              <a:rPr lang="en-US" sz="1200" i="1"/>
              <a:t>All information is proprietary to Channel Fusion and cannot be shared without written consent</a:t>
            </a:r>
          </a:p>
        </p:txBody>
      </p:sp>
    </p:spTree>
    <p:extLst>
      <p:ext uri="{BB962C8B-B14F-4D97-AF65-F5344CB8AC3E}">
        <p14:creationId xmlns:p14="http://schemas.microsoft.com/office/powerpoint/2010/main" val="93336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78DA0D-BD80-4007-BE0A-D17C05B47875}"/>
              </a:ext>
            </a:extLst>
          </p:cNvPr>
          <p:cNvSpPr>
            <a:spLocks noGrp="1"/>
          </p:cNvSpPr>
          <p:nvPr>
            <p:ph type="sldNum" sz="quarter" idx="12"/>
          </p:nvPr>
        </p:nvSpPr>
        <p:spPr/>
        <p:txBody>
          <a:bodyPr/>
          <a:lstStyle/>
          <a:p>
            <a:fld id="{A07CD069-99F8-4CF7-B191-A3D067080D95}" type="slidenum">
              <a:rPr lang="en-US" smtClean="0"/>
              <a:pPr/>
              <a:t>8</a:t>
            </a:fld>
            <a:endParaRPr lang="en-US"/>
          </a:p>
        </p:txBody>
      </p:sp>
      <p:sp>
        <p:nvSpPr>
          <p:cNvPr id="8" name="Title 1">
            <a:extLst>
              <a:ext uri="{FF2B5EF4-FFF2-40B4-BE49-F238E27FC236}">
                <a16:creationId xmlns:a16="http://schemas.microsoft.com/office/drawing/2014/main" id="{DA58439D-E919-49AD-BB65-753744AFF66D}"/>
              </a:ext>
            </a:extLst>
          </p:cNvPr>
          <p:cNvSpPr txBox="1">
            <a:spLocks/>
          </p:cNvSpPr>
          <p:nvPr/>
        </p:nvSpPr>
        <p:spPr>
          <a:xfrm>
            <a:off x="514425" y="455006"/>
            <a:ext cx="10515600" cy="7482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2"/>
                </a:solidFill>
                <a:latin typeface="Arial Narrow" panose="020B0606020202030204" pitchFamily="34" charset="0"/>
                <a:ea typeface="+mj-ea"/>
                <a:cs typeface="+mj-cs"/>
              </a:defRPr>
            </a:lvl1pPr>
          </a:lstStyle>
          <a:p>
            <a:r>
              <a:rPr lang="en-US"/>
              <a:t>THE TIRE SALES – BEFORE PROMOS BEGAN</a:t>
            </a:r>
          </a:p>
        </p:txBody>
      </p:sp>
      <p:pic>
        <p:nvPicPr>
          <p:cNvPr id="7" name="Picture 6">
            <a:extLst>
              <a:ext uri="{FF2B5EF4-FFF2-40B4-BE49-F238E27FC236}">
                <a16:creationId xmlns:a16="http://schemas.microsoft.com/office/drawing/2014/main" id="{5C1FC9FB-45CF-D5E2-67D2-31849DD11E30}"/>
              </a:ext>
            </a:extLst>
          </p:cNvPr>
          <p:cNvPicPr>
            <a:picLocks noChangeAspect="1"/>
          </p:cNvPicPr>
          <p:nvPr/>
        </p:nvPicPr>
        <p:blipFill>
          <a:blip r:embed="rId3"/>
          <a:stretch>
            <a:fillRect/>
          </a:stretch>
        </p:blipFill>
        <p:spPr>
          <a:xfrm>
            <a:off x="692433" y="1733462"/>
            <a:ext cx="10515600" cy="4212551"/>
          </a:xfrm>
          <a:prstGeom prst="rect">
            <a:avLst/>
          </a:prstGeom>
        </p:spPr>
      </p:pic>
      <p:sp>
        <p:nvSpPr>
          <p:cNvPr id="2" name="TextBox 1">
            <a:extLst>
              <a:ext uri="{FF2B5EF4-FFF2-40B4-BE49-F238E27FC236}">
                <a16:creationId xmlns:a16="http://schemas.microsoft.com/office/drawing/2014/main" id="{1D5A490E-2ABF-FF58-5537-11B0A193B2B6}"/>
              </a:ext>
            </a:extLst>
          </p:cNvPr>
          <p:cNvSpPr txBox="1"/>
          <p:nvPr/>
        </p:nvSpPr>
        <p:spPr>
          <a:xfrm>
            <a:off x="2770496" y="6446449"/>
            <a:ext cx="9348889" cy="276999"/>
          </a:xfrm>
          <a:prstGeom prst="rect">
            <a:avLst/>
          </a:prstGeom>
          <a:noFill/>
        </p:spPr>
        <p:txBody>
          <a:bodyPr wrap="square">
            <a:spAutoFit/>
          </a:bodyPr>
          <a:lstStyle/>
          <a:p>
            <a:pPr algn="l"/>
            <a:r>
              <a:rPr lang="en-US" sz="1200" i="1"/>
              <a:t>All information is proprietary to Channel Fusion and cannot be shared without written consent</a:t>
            </a:r>
          </a:p>
        </p:txBody>
      </p:sp>
    </p:spTree>
    <p:extLst>
      <p:ext uri="{BB962C8B-B14F-4D97-AF65-F5344CB8AC3E}">
        <p14:creationId xmlns:p14="http://schemas.microsoft.com/office/powerpoint/2010/main" val="2846509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creenshot of a computer&#10;&#10;Description automatically generated">
            <a:extLst>
              <a:ext uri="{FF2B5EF4-FFF2-40B4-BE49-F238E27FC236}">
                <a16:creationId xmlns:a16="http://schemas.microsoft.com/office/drawing/2014/main" id="{A59F3EA3-7E51-EB98-882C-C4E6D1C3B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 y="829128"/>
            <a:ext cx="13487400" cy="7586663"/>
          </a:xfrm>
          <a:prstGeom prst="rect">
            <a:avLst/>
          </a:prstGeom>
        </p:spPr>
      </p:pic>
      <p:sp>
        <p:nvSpPr>
          <p:cNvPr id="4" name="Slide Number Placeholder 3">
            <a:extLst>
              <a:ext uri="{FF2B5EF4-FFF2-40B4-BE49-F238E27FC236}">
                <a16:creationId xmlns:a16="http://schemas.microsoft.com/office/drawing/2014/main" id="{4B78DA0D-BD80-4007-BE0A-D17C05B47875}"/>
              </a:ext>
            </a:extLst>
          </p:cNvPr>
          <p:cNvSpPr>
            <a:spLocks noGrp="1"/>
          </p:cNvSpPr>
          <p:nvPr>
            <p:ph type="sldNum" sz="quarter" idx="12"/>
          </p:nvPr>
        </p:nvSpPr>
        <p:spPr/>
        <p:txBody>
          <a:bodyPr/>
          <a:lstStyle/>
          <a:p>
            <a:fld id="{A07CD069-99F8-4CF7-B191-A3D067080D95}" type="slidenum">
              <a:rPr lang="en-US" smtClean="0"/>
              <a:pPr/>
              <a:t>9</a:t>
            </a:fld>
            <a:endParaRPr lang="en-US"/>
          </a:p>
        </p:txBody>
      </p:sp>
      <p:sp>
        <p:nvSpPr>
          <p:cNvPr id="8" name="Title 1">
            <a:extLst>
              <a:ext uri="{FF2B5EF4-FFF2-40B4-BE49-F238E27FC236}">
                <a16:creationId xmlns:a16="http://schemas.microsoft.com/office/drawing/2014/main" id="{DA58439D-E919-49AD-BB65-753744AFF66D}"/>
              </a:ext>
            </a:extLst>
          </p:cNvPr>
          <p:cNvSpPr txBox="1">
            <a:spLocks/>
          </p:cNvSpPr>
          <p:nvPr/>
        </p:nvSpPr>
        <p:spPr>
          <a:xfrm>
            <a:off x="514425" y="455006"/>
            <a:ext cx="10515600" cy="7482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2"/>
                </a:solidFill>
                <a:latin typeface="Arial Narrow" panose="020B0606020202030204" pitchFamily="34" charset="0"/>
                <a:ea typeface="+mj-ea"/>
                <a:cs typeface="+mj-cs"/>
              </a:defRPr>
            </a:lvl1pPr>
          </a:lstStyle>
          <a:p>
            <a:r>
              <a:rPr lang="en-US"/>
              <a:t>THE TIRE SALES – AFTER PROMOS</a:t>
            </a:r>
          </a:p>
        </p:txBody>
      </p:sp>
      <p:sp>
        <p:nvSpPr>
          <p:cNvPr id="3" name="TextBox 2">
            <a:extLst>
              <a:ext uri="{FF2B5EF4-FFF2-40B4-BE49-F238E27FC236}">
                <a16:creationId xmlns:a16="http://schemas.microsoft.com/office/drawing/2014/main" id="{023F7D01-D3D5-3147-215D-75D20E2414A0}"/>
              </a:ext>
            </a:extLst>
          </p:cNvPr>
          <p:cNvSpPr txBox="1"/>
          <p:nvPr/>
        </p:nvSpPr>
        <p:spPr>
          <a:xfrm>
            <a:off x="2770496" y="6446449"/>
            <a:ext cx="9348889" cy="276999"/>
          </a:xfrm>
          <a:prstGeom prst="rect">
            <a:avLst/>
          </a:prstGeom>
          <a:noFill/>
        </p:spPr>
        <p:txBody>
          <a:bodyPr wrap="square">
            <a:spAutoFit/>
          </a:bodyPr>
          <a:lstStyle/>
          <a:p>
            <a:pPr algn="l"/>
            <a:r>
              <a:rPr lang="en-US" sz="1200" i="1"/>
              <a:t>All information is proprietary to Channel Fusion and cannot be shared without written consent</a:t>
            </a:r>
          </a:p>
        </p:txBody>
      </p:sp>
      <p:sp>
        <p:nvSpPr>
          <p:cNvPr id="13" name="TextBox 12">
            <a:extLst>
              <a:ext uri="{FF2B5EF4-FFF2-40B4-BE49-F238E27FC236}">
                <a16:creationId xmlns:a16="http://schemas.microsoft.com/office/drawing/2014/main" id="{E8A2E659-164B-693A-E4A2-A0AAFB11E803}"/>
              </a:ext>
            </a:extLst>
          </p:cNvPr>
          <p:cNvSpPr txBox="1"/>
          <p:nvPr/>
        </p:nvSpPr>
        <p:spPr>
          <a:xfrm>
            <a:off x="8231919" y="5597421"/>
            <a:ext cx="3638625"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Compared to Prior Year Sales</a:t>
            </a:r>
          </a:p>
        </p:txBody>
      </p:sp>
    </p:spTree>
    <p:extLst>
      <p:ext uri="{BB962C8B-B14F-4D97-AF65-F5344CB8AC3E}">
        <p14:creationId xmlns:p14="http://schemas.microsoft.com/office/powerpoint/2010/main" val="2544883395"/>
      </p:ext>
    </p:extLst>
  </p:cSld>
  <p:clrMapOvr>
    <a:masterClrMapping/>
  </p:clrMapOvr>
</p:sld>
</file>

<file path=ppt/theme/theme1.xml><?xml version="1.0" encoding="utf-8"?>
<a:theme xmlns:a="http://schemas.openxmlformats.org/drawingml/2006/main" name="Channel Fusion">
  <a:themeElements>
    <a:clrScheme name="Channel Fusion">
      <a:dk1>
        <a:srgbClr val="393938"/>
      </a:dk1>
      <a:lt1>
        <a:srgbClr val="E9ECF3"/>
      </a:lt1>
      <a:dk2>
        <a:srgbClr val="000000"/>
      </a:dk2>
      <a:lt2>
        <a:srgbClr val="FFFFFF"/>
      </a:lt2>
      <a:accent1>
        <a:srgbClr val="485FA9"/>
      </a:accent1>
      <a:accent2>
        <a:srgbClr val="99CA3E"/>
      </a:accent2>
      <a:accent3>
        <a:srgbClr val="606D8C"/>
      </a:accent3>
      <a:accent4>
        <a:srgbClr val="72913C"/>
      </a:accent4>
      <a:accent5>
        <a:srgbClr val="EBE0CA"/>
      </a:accent5>
      <a:accent6>
        <a:srgbClr val="E7B526"/>
      </a:accent6>
      <a:hlink>
        <a:srgbClr val="485FA9"/>
      </a:hlink>
      <a:folHlink>
        <a:srgbClr val="888888"/>
      </a:folHlink>
    </a:clrScheme>
    <a:fontScheme name="Channel Fusion">
      <a:majorFont>
        <a:latin typeface="Monaco bold"/>
        <a:ea typeface=""/>
        <a:cs typeface=""/>
      </a:majorFont>
      <a:minorFont>
        <a:latin typeface="Consola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9BCC6A6717F14BB76AA643F9595CAB" ma:contentTypeVersion="18" ma:contentTypeDescription="Create a new document." ma:contentTypeScope="" ma:versionID="80552c50c8cf6d48b891f9a582b8b372">
  <xsd:schema xmlns:xsd="http://www.w3.org/2001/XMLSchema" xmlns:xs="http://www.w3.org/2001/XMLSchema" xmlns:p="http://schemas.microsoft.com/office/2006/metadata/properties" xmlns:ns2="228f5b65-d1d0-4a22-9f8e-0925332ce459" xmlns:ns3="01f63d29-e64c-4016-b994-6de0c3602787" targetNamespace="http://schemas.microsoft.com/office/2006/metadata/properties" ma:root="true" ma:fieldsID="02b1ad81577de3e0bd2594dc949c7d6c" ns2:_="" ns3:_="">
    <xsd:import namespace="228f5b65-d1d0-4a22-9f8e-0925332ce459"/>
    <xsd:import namespace="01f63d29-e64c-4016-b994-6de0c360278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8f5b65-d1d0-4a22-9f8e-0925332ce4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2752f5c-bf5a-4c8d-81ce-d592fd9c2c3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1f63d29-e64c-4016-b994-6de0c36027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ec28437-30cd-4354-8955-1fa73f258fbe}" ma:internalName="TaxCatchAll" ma:showField="CatchAllData" ma:web="01f63d29-e64c-4016-b994-6de0c36027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1f63d29-e64c-4016-b994-6de0c3602787" xsi:nil="true"/>
    <lcf76f155ced4ddcb4097134ff3c332f xmlns="228f5b65-d1d0-4a22-9f8e-0925332ce45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E2C72A-7BFB-4EB0-8C56-FED73F27A0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8f5b65-d1d0-4a22-9f8e-0925332ce459"/>
    <ds:schemaRef ds:uri="01f63d29-e64c-4016-b994-6de0c36027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198A2E4-952B-415E-AD7D-AC12F1202063}">
  <ds:schemaRefs>
    <ds:schemaRef ds:uri="http://purl.org/dc/elements/1.1/"/>
    <ds:schemaRef ds:uri="http://schemas.microsoft.com/office/2006/documentManagement/types"/>
    <ds:schemaRef ds:uri="http://purl.org/dc/terms/"/>
    <ds:schemaRef ds:uri="01f63d29-e64c-4016-b994-6de0c3602787"/>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228f5b65-d1d0-4a22-9f8e-0925332ce459"/>
    <ds:schemaRef ds:uri="http://purl.org/dc/dcmitype/"/>
  </ds:schemaRefs>
</ds:datastoreItem>
</file>

<file path=customXml/itemProps3.xml><?xml version="1.0" encoding="utf-8"?>
<ds:datastoreItem xmlns:ds="http://schemas.openxmlformats.org/officeDocument/2006/customXml" ds:itemID="{D0E42B52-B4C4-47F9-97B5-E7708CB09C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1712</TotalTime>
  <Words>1159</Words>
  <Application>Microsoft Macintosh PowerPoint</Application>
  <PresentationFormat>Widescreen</PresentationFormat>
  <Paragraphs>141</Paragraphs>
  <Slides>14</Slides>
  <Notes>9</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DengXian</vt:lpstr>
      <vt:lpstr>Arial</vt:lpstr>
      <vt:lpstr>Arial Narrow</vt:lpstr>
      <vt:lpstr>Calibri</vt:lpstr>
      <vt:lpstr>Consolas</vt:lpstr>
      <vt:lpstr>Courier New</vt:lpstr>
      <vt:lpstr>Larsseit</vt:lpstr>
      <vt:lpstr>Monaco bold</vt:lpstr>
      <vt:lpstr>Symbol</vt:lpstr>
      <vt:lpstr>Wingdings</vt:lpstr>
      <vt:lpstr>Channel Fusion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Lenzen</dc:creator>
  <cp:lastModifiedBy>kelly magermoments.com</cp:lastModifiedBy>
  <cp:revision>9</cp:revision>
  <dcterms:created xsi:type="dcterms:W3CDTF">2022-02-11T15:46:48Z</dcterms:created>
  <dcterms:modified xsi:type="dcterms:W3CDTF">2025-02-13T04:01:57Z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0x010100A69BCC6A6717F14BB76AA643F9595CAB</vt:lpwstr>
  </property>
  <property fmtid="{D5CDD505-2E9C-101B-9397-08002B2CF9AE}" pid="3" name="MediaServiceImageTags">
    <vt:lpwstr/>
  </property>
</Properties>
</file>