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4"/>
  </p:sldMasterIdLst>
  <p:notesMasterIdLst>
    <p:notesMasterId r:id="rId12"/>
  </p:notesMasterIdLst>
  <p:handoutMasterIdLst>
    <p:handoutMasterId r:id="rId13"/>
  </p:handoutMasterIdLst>
  <p:sldIdLst>
    <p:sldId id="4446" r:id="rId5"/>
    <p:sldId id="4491" r:id="rId6"/>
    <p:sldId id="4449" r:id="rId7"/>
    <p:sldId id="4448" r:id="rId8"/>
    <p:sldId id="4450" r:id="rId9"/>
    <p:sldId id="4451" r:id="rId10"/>
    <p:sldId id="28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E1A45A-8333-7955-35EF-47747BF6F795}" name="Dan Dale" initials="DD" userId="S::ddale@channel-fusion.com::40b78916-46db-42b8-b0a4-9425ff0b2a19" providerId="AD"/>
  <p188:author id="{1FBCD5BB-7974-49D3-771D-C2D182D7A577}" name="Katie Marks" initials="KM" userId="S::kmarks@channel-fusion.com::bfd725ad-ab3b-4543-a33e-689ae5be08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978"/>
    <a:srgbClr val="99CA3D"/>
    <a:srgbClr val="465CA8"/>
    <a:srgbClr val="606D8C"/>
    <a:srgbClr val="FFFFFF"/>
    <a:srgbClr val="66CCFF"/>
    <a:srgbClr val="33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01" autoAdjust="0"/>
  </p:normalViewPr>
  <p:slideViewPr>
    <p:cSldViewPr snapToGrid="0">
      <p:cViewPr varScale="1">
        <p:scale>
          <a:sx n="127" d="100"/>
          <a:sy n="127" d="100"/>
        </p:scale>
        <p:origin x="536" y="192"/>
      </p:cViewPr>
      <p:guideLst>
        <p:guide orient="horz" pos="3624"/>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DCC536-4004-44C3-BF9A-02EC61926E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012AD6-0219-48E3-A8C7-F6314477B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26F40B-5BC2-4572-9F9B-9F0EEA5178C5}" type="datetimeFigureOut">
              <a:rPr lang="en-US" smtClean="0"/>
              <a:t>2/12/25</a:t>
            </a:fld>
            <a:endParaRPr lang="en-US"/>
          </a:p>
        </p:txBody>
      </p:sp>
      <p:sp>
        <p:nvSpPr>
          <p:cNvPr id="4" name="Footer Placeholder 3">
            <a:extLst>
              <a:ext uri="{FF2B5EF4-FFF2-40B4-BE49-F238E27FC236}">
                <a16:creationId xmlns:a16="http://schemas.microsoft.com/office/drawing/2014/main" id="{E658999D-F57E-42F0-AD74-47520AA9F5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Kp Singh</a:t>
            </a:r>
          </a:p>
        </p:txBody>
      </p:sp>
      <p:sp>
        <p:nvSpPr>
          <p:cNvPr id="5" name="Slide Number Placeholder 4">
            <a:extLst>
              <a:ext uri="{FF2B5EF4-FFF2-40B4-BE49-F238E27FC236}">
                <a16:creationId xmlns:a16="http://schemas.microsoft.com/office/drawing/2014/main" id="{D169708C-F044-44BA-834C-AF8D188F1D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265767-A2CC-4138-A6AF-001F06431688}" type="slidenum">
              <a:rPr lang="en-US" smtClean="0"/>
              <a:t>‹#›</a:t>
            </a:fld>
            <a:endParaRPr lang="en-US"/>
          </a:p>
        </p:txBody>
      </p:sp>
    </p:spTree>
    <p:extLst>
      <p:ext uri="{BB962C8B-B14F-4D97-AF65-F5344CB8AC3E}">
        <p14:creationId xmlns:p14="http://schemas.microsoft.com/office/powerpoint/2010/main" val="18286325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77331-A7E2-46EE-91D8-E96514225AD9}" type="datetimeFigureOut">
              <a:rPr lang="en-US" smtClean="0"/>
              <a:t>2/12/25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Kp Singh</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36E7B-B6D2-4298-A917-27DB6A83E611}" type="slidenum">
              <a:rPr lang="en-US" smtClean="0"/>
              <a:t>‹#›</a:t>
            </a:fld>
            <a:endParaRPr lang="en-US"/>
          </a:p>
        </p:txBody>
      </p:sp>
    </p:spTree>
    <p:extLst>
      <p:ext uri="{BB962C8B-B14F-4D97-AF65-F5344CB8AC3E}">
        <p14:creationId xmlns:p14="http://schemas.microsoft.com/office/powerpoint/2010/main" val="645822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7D7450-BC3F-7A47-8406-2A9BE3A07B76}" type="slidenum">
              <a:rPr lang="en-US" smtClean="0"/>
              <a:t>1</a:t>
            </a:fld>
            <a:endParaRPr lang="en-US"/>
          </a:p>
        </p:txBody>
      </p:sp>
    </p:spTree>
    <p:extLst>
      <p:ext uri="{BB962C8B-B14F-4D97-AF65-F5344CB8AC3E}">
        <p14:creationId xmlns:p14="http://schemas.microsoft.com/office/powerpoint/2010/main" val="132519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Sticking with your ad spend and consistency helps to improve</a:t>
            </a:r>
          </a:p>
          <a:p>
            <a:pPr marL="171450" indent="-171450">
              <a:buFont typeface="Arial" panose="020B0604020202020204" pitchFamily="34" charset="0"/>
              <a:buChar char="•"/>
            </a:pPr>
            <a:r>
              <a:rPr lang="en-US"/>
              <a:t>Lots of small optimizations over time</a:t>
            </a:r>
          </a:p>
          <a:p>
            <a:pPr marL="171450" indent="-171450">
              <a:buFont typeface="Arial" panose="020B0604020202020204" pitchFamily="34" charset="0"/>
              <a:buChar char="•"/>
            </a:pPr>
            <a:r>
              <a:rPr lang="en-US"/>
              <a:t>Incorporating landing pages that coordinate specifically with the ad set</a:t>
            </a:r>
          </a:p>
          <a:p>
            <a:pPr marL="171450" indent="-171450">
              <a:buFont typeface="Arial" panose="020B0604020202020204" pitchFamily="34" charset="0"/>
              <a:buChar char="•"/>
            </a:pPr>
            <a:r>
              <a:rPr lang="en-US"/>
              <a:t>Having a promotion really helps in B2C – if we can figure out how to do something similar in the B2B world, I think we could get these to perform even better</a:t>
            </a:r>
          </a:p>
          <a:p>
            <a:pPr marL="628650" lvl="1" indent="-171450">
              <a:buFont typeface="Arial" panose="020B0604020202020204" pitchFamily="34" charset="0"/>
              <a:buChar char="•"/>
            </a:pPr>
            <a:r>
              <a:rPr lang="en-US"/>
              <a:t>Product promos may not make sense for something you’re building 18 months from now, but maybe promos on financing or a discount on something for engaging early (b/c the earlier they engage the builder from site selection on, the more smoothly the process goes for all parties)</a:t>
            </a:r>
          </a:p>
          <a:p>
            <a:pPr marL="628650" lvl="1"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1C336E7B-B6D2-4298-A917-27DB6A83E611}" type="slidenum">
              <a:rPr lang="en-US" smtClean="0"/>
              <a:t>3</a:t>
            </a:fld>
            <a:endParaRPr lang="en-US"/>
          </a:p>
        </p:txBody>
      </p:sp>
    </p:spTree>
    <p:extLst>
      <p:ext uri="{BB962C8B-B14F-4D97-AF65-F5344CB8AC3E}">
        <p14:creationId xmlns:p14="http://schemas.microsoft.com/office/powerpoint/2010/main" val="2366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Focused on content that tells a story and that visitors are interested in</a:t>
            </a:r>
          </a:p>
          <a:p>
            <a:pPr marL="171450" indent="-171450">
              <a:buFont typeface="Arial" panose="020B0604020202020204" pitchFamily="34" charset="0"/>
              <a:buChar char="•"/>
            </a:pPr>
            <a:r>
              <a:rPr lang="en-US"/>
              <a:t>We make sure that content is always relevant to their area – more personalized</a:t>
            </a:r>
          </a:p>
          <a:p>
            <a:pPr marL="171450" indent="-171450">
              <a:buFont typeface="Arial" panose="020B0604020202020204" pitchFamily="34" charset="0"/>
              <a:buChar char="•"/>
            </a:pPr>
            <a:r>
              <a:rPr lang="en-US"/>
              <a:t>We’re also working with your builders to educate them on things like responding to every comment, showing that they’re active with their audience.</a:t>
            </a:r>
          </a:p>
          <a:p>
            <a:pPr marL="171450" indent="-171450">
              <a:buFont typeface="Arial" panose="020B0604020202020204" pitchFamily="34" charset="0"/>
              <a:buChar char="•"/>
            </a:pPr>
            <a:r>
              <a:rPr lang="en-US"/>
              <a:t>Tagging </a:t>
            </a:r>
          </a:p>
          <a:p>
            <a:pPr marL="628650" lvl="1" indent="-171450">
              <a:buFont typeface="Arial" panose="020B0604020202020204" pitchFamily="34" charset="0"/>
              <a:buChar char="•"/>
            </a:pPr>
            <a:r>
              <a:rPr lang="en-US"/>
              <a:t>the companies the builder is building for</a:t>
            </a:r>
          </a:p>
          <a:p>
            <a:pPr marL="628650" lvl="1" indent="-171450">
              <a:buFont typeface="Arial" panose="020B0604020202020204" pitchFamily="34" charset="0"/>
              <a:buChar char="•"/>
            </a:pPr>
            <a:r>
              <a:rPr lang="en-US"/>
              <a:t>Butler – Bruce is really good about liking posts that tag Butler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Hashtags to get more eyes on it – using hashtags that have a high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Your builders are becoming more top-of-mind as a result</a:t>
            </a:r>
          </a:p>
          <a:p>
            <a:pPr marL="171450" lvl="0" indent="-171450">
              <a:buFont typeface="Arial" panose="020B0604020202020204" pitchFamily="34" charset="0"/>
              <a:buChar char="•"/>
            </a:pPr>
            <a:endParaRPr lang="en-US"/>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1C336E7B-B6D2-4298-A917-27DB6A83E611}" type="slidenum">
              <a:rPr lang="en-US" smtClean="0"/>
              <a:t>4</a:t>
            </a:fld>
            <a:endParaRPr lang="en-US"/>
          </a:p>
        </p:txBody>
      </p:sp>
    </p:spTree>
    <p:extLst>
      <p:ext uri="{BB962C8B-B14F-4D97-AF65-F5344CB8AC3E}">
        <p14:creationId xmlns:p14="http://schemas.microsoft.com/office/powerpoint/2010/main" val="74899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Using a lot of video in FB – performing really well there!</a:t>
            </a:r>
          </a:p>
          <a:p>
            <a:pPr marL="171450" indent="-171450">
              <a:buFont typeface="Arial" panose="020B0604020202020204" pitchFamily="34" charset="0"/>
              <a:buChar char="•"/>
            </a:pPr>
            <a:r>
              <a:rPr lang="en-US"/>
              <a:t>Engagement is great on the drone footage</a:t>
            </a:r>
          </a:p>
          <a:p>
            <a:pPr marL="171450" indent="-171450">
              <a:buFont typeface="Arial" panose="020B0604020202020204" pitchFamily="34" charset="0"/>
              <a:buChar char="•"/>
            </a:pPr>
            <a:r>
              <a:rPr lang="en-US"/>
              <a:t>Tagging &amp; hashtags</a:t>
            </a:r>
          </a:p>
          <a:p>
            <a:pPr marL="171450" indent="-171450">
              <a:buFont typeface="Arial" panose="020B0604020202020204" pitchFamily="34" charset="0"/>
              <a:buChar char="•"/>
            </a:pPr>
            <a:r>
              <a:rPr lang="en-US">
                <a:ea typeface="Calibri" panose="020F0502020204030204"/>
                <a:cs typeface="Calibri" panose="020F0502020204030204"/>
              </a:rPr>
              <a:t>Decline 2023 due to new algorithms in Facebook and changes to the platform – but we’re figuring it out and back on the uphill swing</a:t>
            </a:r>
          </a:p>
          <a:p>
            <a:pPr marL="171450" indent="-171450">
              <a:buFont typeface="Arial" panose="020B0604020202020204" pitchFamily="34" charset="0"/>
              <a:buChar char="•"/>
            </a:pPr>
            <a:endParaRPr lang="en-US">
              <a:ea typeface="Calibri" panose="020F0502020204030204"/>
              <a:cs typeface="Calibri" panose="020F0502020204030204"/>
            </a:endParaRPr>
          </a:p>
          <a:p>
            <a:pPr marL="171450" indent="-171450">
              <a:buFont typeface="Arial" panose="020B0604020202020204" pitchFamily="34" charset="0"/>
              <a:buChar char="•"/>
            </a:pPr>
            <a:r>
              <a:rPr lang="en-US" b="1"/>
              <a:t>Facebook Trends 2023: The Latest Insights</a:t>
            </a:r>
            <a:endParaRPr lang="en-US"/>
          </a:p>
          <a:p>
            <a:pPr marL="171450" indent="-171450">
              <a:buFont typeface="Arial" panose="020B0604020202020204" pitchFamily="34" charset="0"/>
              <a:buChar char="•"/>
            </a:pPr>
            <a:r>
              <a:rPr lang="en-US"/>
              <a:t>In 2023, the algorithm is AI-driven and designed to deliver personalized content to users that they are most likely to engage with and find valuable.</a:t>
            </a:r>
            <a:endParaRPr lang="en-US" b="1"/>
          </a:p>
          <a:p>
            <a:pPr>
              <a:buFont typeface="Arial" panose="020B0604020202020204" pitchFamily="34" charset="0"/>
              <a:buChar char="•"/>
            </a:pPr>
            <a:r>
              <a:rPr lang="en-US"/>
              <a:t>Increased focus on privacy and security. ...</a:t>
            </a:r>
            <a:endParaRPr lang="en-US">
              <a:ea typeface="Calibri" panose="020F0502020204030204"/>
              <a:cs typeface="Calibri" panose="020F0502020204030204"/>
            </a:endParaRPr>
          </a:p>
          <a:p>
            <a:pPr>
              <a:buFont typeface="Arial" panose="020B0604020202020204" pitchFamily="34" charset="0"/>
              <a:buChar char="•"/>
            </a:pPr>
            <a:r>
              <a:rPr lang="en-US"/>
              <a:t>Greater Emphasis on Groups and Communities. ...</a:t>
            </a:r>
          </a:p>
          <a:p>
            <a:pPr>
              <a:buFont typeface="Arial" panose="020B0604020202020204" pitchFamily="34" charset="0"/>
              <a:buChar char="•"/>
            </a:pPr>
            <a:r>
              <a:rPr lang="en-US"/>
              <a:t>Growth of E-commerce and Online Shopping. ...</a:t>
            </a:r>
          </a:p>
          <a:p>
            <a:pPr>
              <a:buFont typeface="Arial" panose="020B0604020202020204" pitchFamily="34" charset="0"/>
              <a:buChar char="•"/>
            </a:pPr>
            <a:r>
              <a:rPr lang="en-US"/>
              <a:t>Expansion of virtual and augmented reality. ...</a:t>
            </a:r>
            <a:endParaRPr lang="en-US">
              <a:ea typeface="Calibri"/>
              <a:cs typeface="Calibri"/>
            </a:endParaRPr>
          </a:p>
          <a:p>
            <a:pPr>
              <a:buFont typeface="Arial" panose="020B0604020202020204" pitchFamily="34" charset="0"/>
              <a:buChar char="•"/>
            </a:pPr>
            <a:r>
              <a:rPr lang="en-US"/>
              <a:t>Ongoing growth of video content.</a:t>
            </a:r>
            <a:endParaRPr lang="en-US">
              <a:ea typeface="Calibri"/>
              <a:cs typeface="Calibri"/>
            </a:endParaRPr>
          </a:p>
          <a:p>
            <a:pPr>
              <a:buFont typeface="Arial" panose="020B0604020202020204" pitchFamily="34" charset="0"/>
              <a:buChar char="•"/>
            </a:pPr>
            <a:br>
              <a:rPr lang="en-US"/>
            </a:br>
            <a:endParaRPr lang="en-US"/>
          </a:p>
          <a:p>
            <a:pPr marL="171450" indent="-171450">
              <a:buFont typeface="Arial" panose="020B0604020202020204" pitchFamily="34" charset="0"/>
              <a:buChar char="•"/>
            </a:pPr>
            <a:endParaRPr lang="en-US">
              <a:ea typeface="Calibri" panose="020F0502020204030204"/>
              <a:cs typeface="Calibri" panose="020F0502020204030204"/>
            </a:endParaRPr>
          </a:p>
          <a:p>
            <a:pPr marL="171450" indent="-171450">
              <a:buFont typeface="Arial" panose="020B0604020202020204" pitchFamily="34" charset="0"/>
              <a:buChar char="•"/>
            </a:pP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1C336E7B-B6D2-4298-A917-27DB6A83E611}" type="slidenum">
              <a:rPr lang="en-US" smtClean="0"/>
              <a:t>5</a:t>
            </a:fld>
            <a:endParaRPr lang="en-US"/>
          </a:p>
        </p:txBody>
      </p:sp>
    </p:spTree>
    <p:extLst>
      <p:ext uri="{BB962C8B-B14F-4D97-AF65-F5344CB8AC3E}">
        <p14:creationId xmlns:p14="http://schemas.microsoft.com/office/powerpoint/2010/main" val="45131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shows that we’re getting better at finding the right targets for Butler builders, who are more likely to be interested in what your builders are offering</a:t>
            </a:r>
          </a:p>
          <a:p>
            <a:pPr marL="171450" indent="-171450">
              <a:buFont typeface="Arial" panose="020B0604020202020204" pitchFamily="34" charset="0"/>
              <a:buChar char="•"/>
            </a:pPr>
            <a:r>
              <a:rPr lang="en-US"/>
              <a:t>Constantly testing &amp; optimizing creatives</a:t>
            </a:r>
          </a:p>
          <a:p>
            <a:pPr marL="171450" indent="-171450">
              <a:buFont typeface="Arial" panose="020B0604020202020204" pitchFamily="34" charset="0"/>
              <a:buChar char="•"/>
            </a:pPr>
            <a:r>
              <a:rPr lang="en-US"/>
              <a:t>Optimizing audiences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We noticed a big jump in impressions over PY</a:t>
            </a:r>
          </a:p>
          <a:p>
            <a:pPr marL="171450" indent="-171450">
              <a:buFont typeface="Arial" panose="020B0604020202020204" pitchFamily="34" charset="0"/>
              <a:buChar char="•"/>
            </a:pPr>
            <a:r>
              <a:rPr lang="en-US"/>
              <a:t>We compared 4 builders who were adv on LI last year and still doing so this year, and their impressions were significantly inflated by 19.8%</a:t>
            </a:r>
          </a:p>
          <a:p>
            <a:pPr marL="171450" indent="-171450">
              <a:buFont typeface="Arial" panose="020B0604020202020204" pitchFamily="34" charset="0"/>
              <a:buChar char="•"/>
            </a:pPr>
            <a:r>
              <a:rPr lang="en-US"/>
              <a:t>There was also a pretty significant algorithm change on LI last fall just before Q4  -when we started noticing an increase in impressions (which can, in turn cause CTR to fall off and CPC to go up.)  BUT, we are still performing higher or in line with other years and have also not drastically changed our targeting.</a:t>
            </a:r>
          </a:p>
          <a:p>
            <a:pPr marL="171450" indent="-171450">
              <a:buFont typeface="Arial" panose="020B0604020202020204" pitchFamily="34" charset="0"/>
              <a:buChar char="•"/>
            </a:pPr>
            <a:r>
              <a:rPr lang="en-US"/>
              <a:t>This is something we’re keeping a close eye on as the year progresses and June is going back up in CTR, which typically brings down CPC as well.</a:t>
            </a:r>
          </a:p>
          <a:p>
            <a:endParaRPr lang="en-US"/>
          </a:p>
        </p:txBody>
      </p:sp>
      <p:sp>
        <p:nvSpPr>
          <p:cNvPr id="4" name="Slide Number Placeholder 3"/>
          <p:cNvSpPr>
            <a:spLocks noGrp="1"/>
          </p:cNvSpPr>
          <p:nvPr>
            <p:ph type="sldNum" sz="quarter" idx="5"/>
          </p:nvPr>
        </p:nvSpPr>
        <p:spPr/>
        <p:txBody>
          <a:bodyPr/>
          <a:lstStyle/>
          <a:p>
            <a:fld id="{1C336E7B-B6D2-4298-A917-27DB6A83E611}" type="slidenum">
              <a:rPr lang="en-US" smtClean="0"/>
              <a:t>6</a:t>
            </a:fld>
            <a:endParaRPr lang="en-US"/>
          </a:p>
        </p:txBody>
      </p:sp>
    </p:spTree>
    <p:extLst>
      <p:ext uri="{BB962C8B-B14F-4D97-AF65-F5344CB8AC3E}">
        <p14:creationId xmlns:p14="http://schemas.microsoft.com/office/powerpoint/2010/main" val="141236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57CE43-A5D1-C86B-B522-5E2A1AB257CB}"/>
              </a:ext>
            </a:extLst>
          </p:cNvPr>
          <p:cNvSpPr/>
          <p:nvPr userDrawn="1"/>
        </p:nvSpPr>
        <p:spPr>
          <a:xfrm>
            <a:off x="0" y="10851"/>
            <a:ext cx="12192000" cy="6847149"/>
          </a:xfrm>
          <a:prstGeom prst="rect">
            <a:avLst/>
          </a:prstGeom>
          <a:gradFill>
            <a:gsLst>
              <a:gs pos="0">
                <a:schemeClr val="bg1">
                  <a:lumMod val="10000"/>
                </a:schemeClr>
              </a:gs>
              <a:gs pos="100000">
                <a:schemeClr val="tx1"/>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29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25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68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515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8190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46024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29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6057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8465-83D0-4E80-A382-B92D135071F8}"/>
              </a:ext>
            </a:extLst>
          </p:cNvPr>
          <p:cNvSpPr>
            <a:spLocks noGrp="1"/>
          </p:cNvSpPr>
          <p:nvPr>
            <p:ph type="title"/>
          </p:nvPr>
        </p:nvSpPr>
        <p:spPr>
          <a:xfrm>
            <a:off x="6096000" y="365125"/>
            <a:ext cx="5257800" cy="1325563"/>
          </a:xfrm>
        </p:spPr>
        <p:txBody>
          <a:bodyPr/>
          <a:lstStyle>
            <a:lvl1pPr>
              <a:defRPr>
                <a:solidFill>
                  <a:schemeClr val="accent1"/>
                </a:solidFill>
                <a:latin typeface="Arial Narrow" panose="020B0606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1881CE0-35BD-4C15-8BF3-701D6EEA4D88}"/>
              </a:ext>
            </a:extLst>
          </p:cNvPr>
          <p:cNvSpPr>
            <a:spLocks noGrp="1"/>
          </p:cNvSpPr>
          <p:nvPr>
            <p:ph idx="1"/>
          </p:nvPr>
        </p:nvSpPr>
        <p:spPr>
          <a:xfrm>
            <a:off x="6096000" y="1829132"/>
            <a:ext cx="52578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3B213032-7587-4292-94FC-346578BD0F6B}"/>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417037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1">
                  <a:lumMod val="20000"/>
                  <a:lumOff val="80000"/>
                </a:schemeClr>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a:cs typeface="Biome Light" panose="020B0303030204020804" pitchFamily="34" charset="0"/>
              </a:rPr>
              <a:t>Click to edit master text style.</a:t>
            </a:r>
          </a:p>
          <a:p>
            <a:pPr marL="0" indent="0">
              <a:buNone/>
            </a:pPr>
            <a:endParaRPr lang="en-US"/>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bg2"/>
                </a:solidFill>
              </a:defRPr>
            </a:lvl1pPr>
          </a:lstStyle>
          <a:p>
            <a:r>
              <a:rPr lang="en-US"/>
              <a:t>Click to edit Master title</a:t>
            </a:r>
          </a:p>
        </p:txBody>
      </p:sp>
      <p:sp>
        <p:nvSpPr>
          <p:cNvPr id="8" name="Footer Placeholder 4">
            <a:extLst>
              <a:ext uri="{FF2B5EF4-FFF2-40B4-BE49-F238E27FC236}">
                <a16:creationId xmlns:a16="http://schemas.microsoft.com/office/drawing/2014/main" id="{B76B49A4-8EFA-4627-A128-B92DD030D039}"/>
              </a:ext>
            </a:extLst>
          </p:cNvPr>
          <p:cNvSpPr>
            <a:spLocks noGrp="1"/>
          </p:cNvSpPr>
          <p:nvPr>
            <p:ph type="ftr" sz="quarter" idx="3"/>
          </p:nvPr>
        </p:nvSpPr>
        <p:spPr>
          <a:xfrm>
            <a:off x="6927550" y="6547735"/>
            <a:ext cx="4535994" cy="253172"/>
          </a:xfrm>
          <a:prstGeom prst="rect">
            <a:avLst/>
          </a:prstGeom>
        </p:spPr>
        <p:txBody>
          <a:bodyPr vert="horz" lIns="91440" tIns="45720" rIns="91440" bIns="45720" rtlCol="0" anchor="ctr"/>
          <a:lstStyle>
            <a:lvl1pPr algn="ctr">
              <a:defRPr sz="800">
                <a:solidFill>
                  <a:schemeClr val="accent3">
                    <a:lumMod val="20000"/>
                    <a:lumOff val="80000"/>
                  </a:schemeClr>
                </a:solidFill>
              </a:defRPr>
            </a:lvl1pPr>
          </a:lstStyle>
          <a:p>
            <a:pPr algn="l"/>
            <a:endParaRPr lang="en-US"/>
          </a:p>
        </p:txBody>
      </p:sp>
      <p:sp>
        <p:nvSpPr>
          <p:cNvPr id="10" name="Slide Number Placeholder 5">
            <a:extLst>
              <a:ext uri="{FF2B5EF4-FFF2-40B4-BE49-F238E27FC236}">
                <a16:creationId xmlns:a16="http://schemas.microsoft.com/office/drawing/2014/main" id="{96C4E817-17E4-4883-B944-6208FA12EDE1}"/>
              </a:ext>
            </a:extLst>
          </p:cNvPr>
          <p:cNvSpPr>
            <a:spLocks noGrp="1"/>
          </p:cNvSpPr>
          <p:nvPr>
            <p:ph type="sldNum" sz="quarter" idx="4"/>
          </p:nvPr>
        </p:nvSpPr>
        <p:spPr>
          <a:xfrm>
            <a:off x="11584439" y="6528686"/>
            <a:ext cx="443948" cy="253172"/>
          </a:xfrm>
          <a:prstGeom prst="rect">
            <a:avLst/>
          </a:prstGeom>
        </p:spPr>
        <p:txBody>
          <a:bodyPr vert="horz" lIns="91440" tIns="45720" rIns="91440" bIns="45720" rtlCol="0" anchor="ctr"/>
          <a:lstStyle>
            <a:lvl1pPr algn="r">
              <a:defRPr sz="800">
                <a:solidFill>
                  <a:schemeClr val="accent3">
                    <a:lumMod val="20000"/>
                    <a:lumOff val="80000"/>
                  </a:schemeClr>
                </a:solidFill>
              </a:defRPr>
            </a:lvl1pPr>
          </a:lstStyle>
          <a:p>
            <a:fld id="{8C2E478F-E849-4A8C-AF1F-CBCC78A7CBFA}" type="slidenum">
              <a:rPr lang="en-US" smtClean="0"/>
              <a:pPr/>
              <a:t>‹#›</a:t>
            </a:fld>
            <a:endParaRPr lang="en-US"/>
          </a:p>
        </p:txBody>
      </p:sp>
    </p:spTree>
    <p:extLst>
      <p:ext uri="{BB962C8B-B14F-4D97-AF65-F5344CB8AC3E}">
        <p14:creationId xmlns:p14="http://schemas.microsoft.com/office/powerpoint/2010/main" val="3475025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34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57CE43-A5D1-C86B-B522-5E2A1AB257CB}"/>
              </a:ext>
            </a:extLst>
          </p:cNvPr>
          <p:cNvSpPr/>
          <p:nvPr userDrawn="1"/>
        </p:nvSpPr>
        <p:spPr>
          <a:xfrm>
            <a:off x="-2" y="10851"/>
            <a:ext cx="12192000" cy="6847149"/>
          </a:xfrm>
          <a:prstGeom prst="rect">
            <a:avLst/>
          </a:prstGeom>
          <a:gradFill>
            <a:gsLst>
              <a:gs pos="0">
                <a:schemeClr val="bg1">
                  <a:lumMod val="10000"/>
                </a:schemeClr>
              </a:gs>
              <a:gs pos="100000">
                <a:schemeClr val="tx1"/>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84702FD-D441-4F5C-2A0F-EF8CFFEC0633}"/>
              </a:ext>
            </a:extLst>
          </p:cNvPr>
          <p:cNvSpPr>
            <a:spLocks noGrp="1"/>
          </p:cNvSpPr>
          <p:nvPr>
            <p:ph type="body" sz="quarter" idx="10" hasCustomPrompt="1"/>
          </p:nvPr>
        </p:nvSpPr>
        <p:spPr>
          <a:xfrm>
            <a:off x="1" y="2406374"/>
            <a:ext cx="12192000" cy="2158295"/>
          </a:xfrm>
        </p:spPr>
        <p:txBody>
          <a:bodyPr anchor="ctr">
            <a:noAutofit/>
          </a:bodyPr>
          <a:lstStyle>
            <a:lvl1pPr marL="0" indent="0" algn="ctr">
              <a:buNone/>
              <a:defRPr sz="8000" b="1">
                <a:solidFill>
                  <a:schemeClr val="bg2"/>
                </a:solidFill>
              </a:defRPr>
            </a:lvl1pPr>
            <a:lvl2pPr marL="457200" indent="0" algn="ctr">
              <a:buNone/>
              <a:defRPr sz="4000"/>
            </a:lvl2pPr>
            <a:lvl3pPr marL="914400" indent="0" algn="ctr">
              <a:buNone/>
              <a:defRPr sz="4000"/>
            </a:lvl3pPr>
            <a:lvl4pPr marL="1371600" indent="0" algn="ctr">
              <a:buNone/>
              <a:defRPr sz="4000"/>
            </a:lvl4pPr>
            <a:lvl5pPr marL="1828800" indent="0" algn="ctr">
              <a:buNone/>
              <a:defRPr sz="4000"/>
            </a:lvl5pPr>
          </a:lstStyle>
          <a:p>
            <a:pPr lvl="0"/>
            <a:r>
              <a:rPr lang="en-US"/>
              <a:t>CLICK TO EDIT MASTER TEXT STYLES</a:t>
            </a:r>
          </a:p>
        </p:txBody>
      </p:sp>
      <p:cxnSp>
        <p:nvCxnSpPr>
          <p:cNvPr id="6" name="Straight Connector 5">
            <a:extLst>
              <a:ext uri="{FF2B5EF4-FFF2-40B4-BE49-F238E27FC236}">
                <a16:creationId xmlns:a16="http://schemas.microsoft.com/office/drawing/2014/main" id="{ED5354FE-43CE-F23C-562D-211E9AB6BF81}"/>
              </a:ext>
            </a:extLst>
          </p:cNvPr>
          <p:cNvCxnSpPr/>
          <p:nvPr userDrawn="1"/>
        </p:nvCxnSpPr>
        <p:spPr>
          <a:xfrm>
            <a:off x="0" y="593124"/>
            <a:ext cx="1121993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4414F6-A499-832A-80B0-A3C6C23DDF64}"/>
              </a:ext>
            </a:extLst>
          </p:cNvPr>
          <p:cNvCxnSpPr/>
          <p:nvPr userDrawn="1"/>
        </p:nvCxnSpPr>
        <p:spPr>
          <a:xfrm>
            <a:off x="972065" y="786713"/>
            <a:ext cx="1121993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51CBD45-64DB-823B-0E36-5608468BE2C6}"/>
              </a:ext>
            </a:extLst>
          </p:cNvPr>
          <p:cNvCxnSpPr>
            <a:cxnSpLocks/>
          </p:cNvCxnSpPr>
          <p:nvPr userDrawn="1"/>
        </p:nvCxnSpPr>
        <p:spPr>
          <a:xfrm>
            <a:off x="-1" y="1169773"/>
            <a:ext cx="7051590" cy="0"/>
          </a:xfrm>
          <a:prstGeom prst="line">
            <a:avLst/>
          </a:prstGeom>
          <a:ln>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5CC723-A704-95CD-7117-332ED125D127}"/>
              </a:ext>
            </a:extLst>
          </p:cNvPr>
          <p:cNvCxnSpPr>
            <a:cxnSpLocks/>
          </p:cNvCxnSpPr>
          <p:nvPr userDrawn="1"/>
        </p:nvCxnSpPr>
        <p:spPr>
          <a:xfrm>
            <a:off x="2973859" y="2195384"/>
            <a:ext cx="9218141" cy="0"/>
          </a:xfrm>
          <a:prstGeom prst="line">
            <a:avLst/>
          </a:prstGeom>
          <a:ln>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62ACE9-D454-00B2-F988-1627F795E035}"/>
              </a:ext>
            </a:extLst>
          </p:cNvPr>
          <p:cNvCxnSpPr>
            <a:cxnSpLocks/>
          </p:cNvCxnSpPr>
          <p:nvPr userDrawn="1"/>
        </p:nvCxnSpPr>
        <p:spPr>
          <a:xfrm>
            <a:off x="0" y="2380735"/>
            <a:ext cx="921814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BE61E4-662B-90A1-12A8-0F8BBC47EE1B}"/>
              </a:ext>
            </a:extLst>
          </p:cNvPr>
          <p:cNvCxnSpPr>
            <a:cxnSpLocks/>
          </p:cNvCxnSpPr>
          <p:nvPr userDrawn="1"/>
        </p:nvCxnSpPr>
        <p:spPr>
          <a:xfrm>
            <a:off x="2388973" y="4963297"/>
            <a:ext cx="980302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F0BE84-3912-B774-CE43-704CBF7CBA15}"/>
              </a:ext>
            </a:extLst>
          </p:cNvPr>
          <p:cNvCxnSpPr>
            <a:cxnSpLocks/>
          </p:cNvCxnSpPr>
          <p:nvPr userDrawn="1"/>
        </p:nvCxnSpPr>
        <p:spPr>
          <a:xfrm>
            <a:off x="0" y="5535827"/>
            <a:ext cx="9803026" cy="0"/>
          </a:xfrm>
          <a:prstGeom prst="line">
            <a:avLst/>
          </a:prstGeom>
          <a:ln>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F51A02-F1AE-2C42-D04C-C757A2F0343B}"/>
              </a:ext>
            </a:extLst>
          </p:cNvPr>
          <p:cNvCxnSpPr>
            <a:cxnSpLocks/>
          </p:cNvCxnSpPr>
          <p:nvPr userDrawn="1"/>
        </p:nvCxnSpPr>
        <p:spPr>
          <a:xfrm>
            <a:off x="6952735" y="5811795"/>
            <a:ext cx="5239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AD5B9F-E683-FEB8-DBB0-7F7B98A4AE33}"/>
              </a:ext>
            </a:extLst>
          </p:cNvPr>
          <p:cNvCxnSpPr>
            <a:cxnSpLocks/>
          </p:cNvCxnSpPr>
          <p:nvPr userDrawn="1"/>
        </p:nvCxnSpPr>
        <p:spPr>
          <a:xfrm>
            <a:off x="11219935" y="502508"/>
            <a:ext cx="0" cy="16475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DA685E6-956B-5554-E382-86D74C17E6EE}"/>
              </a:ext>
            </a:extLst>
          </p:cNvPr>
          <p:cNvCxnSpPr>
            <a:cxnSpLocks/>
          </p:cNvCxnSpPr>
          <p:nvPr userDrawn="1"/>
        </p:nvCxnSpPr>
        <p:spPr>
          <a:xfrm>
            <a:off x="967946" y="696096"/>
            <a:ext cx="0" cy="16475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B5BBAD-D56C-40AE-326D-A34075796E09}"/>
              </a:ext>
            </a:extLst>
          </p:cNvPr>
          <p:cNvCxnSpPr>
            <a:cxnSpLocks/>
          </p:cNvCxnSpPr>
          <p:nvPr userDrawn="1"/>
        </p:nvCxnSpPr>
        <p:spPr>
          <a:xfrm>
            <a:off x="7051589" y="1087393"/>
            <a:ext cx="0" cy="164757"/>
          </a:xfrm>
          <a:prstGeom prst="line">
            <a:avLst/>
          </a:prstGeom>
          <a:ln>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8202A5-A574-0896-7CB8-514AE9409F8C}"/>
              </a:ext>
            </a:extLst>
          </p:cNvPr>
          <p:cNvCxnSpPr>
            <a:cxnSpLocks/>
          </p:cNvCxnSpPr>
          <p:nvPr userDrawn="1"/>
        </p:nvCxnSpPr>
        <p:spPr>
          <a:xfrm>
            <a:off x="2973859" y="2114490"/>
            <a:ext cx="0" cy="164757"/>
          </a:xfrm>
          <a:prstGeom prst="line">
            <a:avLst/>
          </a:prstGeom>
          <a:ln>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6B0C1F-5E27-7AB5-9CDC-915004F5EFA2}"/>
              </a:ext>
            </a:extLst>
          </p:cNvPr>
          <p:cNvCxnSpPr>
            <a:cxnSpLocks/>
          </p:cNvCxnSpPr>
          <p:nvPr userDrawn="1"/>
        </p:nvCxnSpPr>
        <p:spPr>
          <a:xfrm>
            <a:off x="9218951" y="2302073"/>
            <a:ext cx="0" cy="16475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C17BB08-28E1-5DFF-CD93-B9F2B94B10ED}"/>
              </a:ext>
            </a:extLst>
          </p:cNvPr>
          <p:cNvCxnSpPr>
            <a:cxnSpLocks/>
          </p:cNvCxnSpPr>
          <p:nvPr userDrawn="1"/>
        </p:nvCxnSpPr>
        <p:spPr>
          <a:xfrm>
            <a:off x="2391471" y="4888413"/>
            <a:ext cx="0" cy="16475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C9AE9EA-CD34-F0F5-83C9-1AC690FB06A2}"/>
              </a:ext>
            </a:extLst>
          </p:cNvPr>
          <p:cNvCxnSpPr>
            <a:cxnSpLocks/>
          </p:cNvCxnSpPr>
          <p:nvPr userDrawn="1"/>
        </p:nvCxnSpPr>
        <p:spPr>
          <a:xfrm>
            <a:off x="9806064" y="5443823"/>
            <a:ext cx="0" cy="164757"/>
          </a:xfrm>
          <a:prstGeom prst="line">
            <a:avLst/>
          </a:prstGeom>
          <a:ln>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02B537-8512-D657-0161-EE6CE9959CC0}"/>
              </a:ext>
            </a:extLst>
          </p:cNvPr>
          <p:cNvCxnSpPr>
            <a:cxnSpLocks/>
          </p:cNvCxnSpPr>
          <p:nvPr userDrawn="1"/>
        </p:nvCxnSpPr>
        <p:spPr>
          <a:xfrm>
            <a:off x="6952735" y="5729416"/>
            <a:ext cx="0" cy="16475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0D3939F7-6F7F-99B0-6004-FB28770270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56572" y="6484585"/>
            <a:ext cx="1174250" cy="190272"/>
          </a:xfrm>
          <a:prstGeom prst="rect">
            <a:avLst/>
          </a:prstGeom>
        </p:spPr>
      </p:pic>
      <p:pic>
        <p:nvPicPr>
          <p:cNvPr id="35" name="Picture 34" descr="Logo&#10;&#10;Description automatically generated">
            <a:extLst>
              <a:ext uri="{FF2B5EF4-FFF2-40B4-BE49-F238E27FC236}">
                <a16:creationId xmlns:a16="http://schemas.microsoft.com/office/drawing/2014/main" id="{94F80177-2C59-5646-B67B-9E7769F53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0127" y="6487418"/>
            <a:ext cx="978196" cy="189286"/>
          </a:xfrm>
          <a:prstGeom prst="rect">
            <a:avLst/>
          </a:prstGeom>
        </p:spPr>
      </p:pic>
      <p:cxnSp>
        <p:nvCxnSpPr>
          <p:cNvPr id="36" name="Straight Connector 35">
            <a:extLst>
              <a:ext uri="{FF2B5EF4-FFF2-40B4-BE49-F238E27FC236}">
                <a16:creationId xmlns:a16="http://schemas.microsoft.com/office/drawing/2014/main" id="{DF4CC883-4BF1-B08E-3E5F-FD989FD3FCA1}"/>
              </a:ext>
            </a:extLst>
          </p:cNvPr>
          <p:cNvCxnSpPr/>
          <p:nvPr userDrawn="1"/>
        </p:nvCxnSpPr>
        <p:spPr>
          <a:xfrm>
            <a:off x="422787" y="6381135"/>
            <a:ext cx="11385755" cy="0"/>
          </a:xfrm>
          <a:prstGeom prst="line">
            <a:avLst/>
          </a:prstGeom>
          <a:ln w="1270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C34810F-2316-7F0E-D7F1-7105303793A9}"/>
              </a:ext>
            </a:extLst>
          </p:cNvPr>
          <p:cNvCxnSpPr/>
          <p:nvPr userDrawn="1"/>
        </p:nvCxnSpPr>
        <p:spPr>
          <a:xfrm>
            <a:off x="766916" y="6381135"/>
            <a:ext cx="0" cy="411881"/>
          </a:xfrm>
          <a:prstGeom prst="line">
            <a:avLst/>
          </a:prstGeom>
          <a:ln w="1270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A3EEF0-8D72-F2CF-9DCB-D27E306D8C05}"/>
              </a:ext>
            </a:extLst>
          </p:cNvPr>
          <p:cNvCxnSpPr/>
          <p:nvPr userDrawn="1"/>
        </p:nvCxnSpPr>
        <p:spPr>
          <a:xfrm>
            <a:off x="10668262" y="6381134"/>
            <a:ext cx="0" cy="411881"/>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B55D4550-9E15-2542-EAD4-EDBACCD16847}"/>
              </a:ext>
            </a:extLst>
          </p:cNvPr>
          <p:cNvSpPr txBox="1">
            <a:spLocks/>
          </p:cNvSpPr>
          <p:nvPr userDrawn="1"/>
        </p:nvSpPr>
        <p:spPr>
          <a:xfrm>
            <a:off x="766911" y="6420488"/>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Barlow Condense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CONFIDENTIAL</a:t>
            </a:r>
          </a:p>
        </p:txBody>
      </p:sp>
      <p:sp>
        <p:nvSpPr>
          <p:cNvPr id="40" name="Slide Number Placeholder 20">
            <a:extLst>
              <a:ext uri="{FF2B5EF4-FFF2-40B4-BE49-F238E27FC236}">
                <a16:creationId xmlns:a16="http://schemas.microsoft.com/office/drawing/2014/main" id="{8FF0A43F-1218-2428-11A0-9F4D80ABA483}"/>
              </a:ext>
            </a:extLst>
          </p:cNvPr>
          <p:cNvSpPr txBox="1">
            <a:spLocks/>
          </p:cNvSpPr>
          <p:nvPr userDrawn="1"/>
        </p:nvSpPr>
        <p:spPr>
          <a:xfrm>
            <a:off x="413676" y="6404513"/>
            <a:ext cx="589621"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Barlow Condense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7CD069-99F8-4CF7-B191-A3D067080D95}" type="slidenum">
              <a:rPr lang="en-US" smtClean="0">
                <a:solidFill>
                  <a:schemeClr val="bg1"/>
                </a:solidFill>
              </a:rPr>
              <a:pPr/>
              <a:t>‹#›</a:t>
            </a:fld>
            <a:endParaRPr lang="en-US">
              <a:solidFill>
                <a:schemeClr val="bg1"/>
              </a:solidFill>
            </a:endParaRPr>
          </a:p>
        </p:txBody>
      </p:sp>
      <p:pic>
        <p:nvPicPr>
          <p:cNvPr id="41" name="Graphic 40">
            <a:extLst>
              <a:ext uri="{FF2B5EF4-FFF2-40B4-BE49-F238E27FC236}">
                <a16:creationId xmlns:a16="http://schemas.microsoft.com/office/drawing/2014/main" id="{E3930A92-B923-E847-9888-1C3AA12D87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90602" y="6484587"/>
            <a:ext cx="999386" cy="189278"/>
          </a:xfrm>
          <a:prstGeom prst="rect">
            <a:avLst/>
          </a:prstGeom>
        </p:spPr>
      </p:pic>
    </p:spTree>
    <p:extLst>
      <p:ext uri="{BB962C8B-B14F-4D97-AF65-F5344CB8AC3E}">
        <p14:creationId xmlns:p14="http://schemas.microsoft.com/office/powerpoint/2010/main" val="403476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801FA223-FEDE-743D-F5F4-FA95D444C451}"/>
              </a:ext>
            </a:extLst>
          </p:cNvPr>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7795"/>
                    </a14:imgEffect>
                    <a14:imgEffect>
                      <a14:saturation sat="253000"/>
                    </a14:imgEffect>
                  </a14:imgLayer>
                </a14:imgProps>
              </a:ex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41" name="Rectangle 40">
            <a:extLst>
              <a:ext uri="{FF2B5EF4-FFF2-40B4-BE49-F238E27FC236}">
                <a16:creationId xmlns:a16="http://schemas.microsoft.com/office/drawing/2014/main" id="{88C21A12-339F-28B6-920E-B7F21E89834C}"/>
              </a:ext>
            </a:extLst>
          </p:cNvPr>
          <p:cNvSpPr/>
          <p:nvPr userDrawn="1"/>
        </p:nvSpPr>
        <p:spPr>
          <a:xfrm>
            <a:off x="-2" y="0"/>
            <a:ext cx="12192000" cy="6847149"/>
          </a:xfrm>
          <a:prstGeom prst="rect">
            <a:avLst/>
          </a:prstGeom>
          <a:gradFill>
            <a:gsLst>
              <a:gs pos="0">
                <a:schemeClr val="accent1">
                  <a:alpha val="50000"/>
                </a:schemeClr>
              </a:gs>
              <a:gs pos="85000">
                <a:schemeClr val="tx1"/>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84702FD-D441-4F5C-2A0F-EF8CFFEC0633}"/>
              </a:ext>
            </a:extLst>
          </p:cNvPr>
          <p:cNvSpPr>
            <a:spLocks noGrp="1"/>
          </p:cNvSpPr>
          <p:nvPr>
            <p:ph type="body" sz="quarter" idx="10" hasCustomPrompt="1"/>
          </p:nvPr>
        </p:nvSpPr>
        <p:spPr>
          <a:xfrm>
            <a:off x="1" y="2225172"/>
            <a:ext cx="12192000" cy="2158295"/>
          </a:xfrm>
        </p:spPr>
        <p:txBody>
          <a:bodyPr anchor="ctr">
            <a:noAutofit/>
          </a:bodyPr>
          <a:lstStyle>
            <a:lvl1pPr marL="0" indent="0" algn="ctr">
              <a:buNone/>
              <a:defRPr sz="8000" b="1">
                <a:solidFill>
                  <a:schemeClr val="bg2"/>
                </a:solidFill>
              </a:defRPr>
            </a:lvl1pPr>
            <a:lvl2pPr marL="457200" indent="0" algn="ctr">
              <a:buNone/>
              <a:defRPr sz="4000"/>
            </a:lvl2pPr>
            <a:lvl3pPr marL="914400" indent="0" algn="ctr">
              <a:buNone/>
              <a:defRPr sz="4000"/>
            </a:lvl3pPr>
            <a:lvl4pPr marL="1371600" indent="0" algn="ctr">
              <a:buNone/>
              <a:defRPr sz="4000"/>
            </a:lvl4pPr>
            <a:lvl5pPr marL="1828800" indent="0" algn="ctr">
              <a:buNone/>
              <a:defRPr sz="4000"/>
            </a:lvl5pPr>
          </a:lstStyle>
          <a:p>
            <a:pPr lvl="0"/>
            <a:r>
              <a:rPr lang="en-US"/>
              <a:t>CLICK TO EDIT MASTER TEXT STYLES</a:t>
            </a:r>
          </a:p>
        </p:txBody>
      </p:sp>
      <p:pic>
        <p:nvPicPr>
          <p:cNvPr id="42" name="Graphic 41">
            <a:extLst>
              <a:ext uri="{FF2B5EF4-FFF2-40B4-BE49-F238E27FC236}">
                <a16:creationId xmlns:a16="http://schemas.microsoft.com/office/drawing/2014/main" id="{6421BCE2-E5C7-B6F4-5EF7-2EA784FF6A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56572" y="6484585"/>
            <a:ext cx="1174250" cy="190272"/>
          </a:xfrm>
          <a:prstGeom prst="rect">
            <a:avLst/>
          </a:prstGeom>
        </p:spPr>
      </p:pic>
      <p:pic>
        <p:nvPicPr>
          <p:cNvPr id="43" name="Picture 42" descr="Logo&#10;&#10;Description automatically generated">
            <a:extLst>
              <a:ext uri="{FF2B5EF4-FFF2-40B4-BE49-F238E27FC236}">
                <a16:creationId xmlns:a16="http://schemas.microsoft.com/office/drawing/2014/main" id="{E2B03956-BD70-EB33-2E1E-9EE0DF8E82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00127" y="6487418"/>
            <a:ext cx="978196" cy="189286"/>
          </a:xfrm>
          <a:prstGeom prst="rect">
            <a:avLst/>
          </a:prstGeom>
        </p:spPr>
      </p:pic>
      <p:cxnSp>
        <p:nvCxnSpPr>
          <p:cNvPr id="44" name="Straight Connector 43">
            <a:extLst>
              <a:ext uri="{FF2B5EF4-FFF2-40B4-BE49-F238E27FC236}">
                <a16:creationId xmlns:a16="http://schemas.microsoft.com/office/drawing/2014/main" id="{A13CDBA2-949C-1527-82E2-A86F7BEA78CB}"/>
              </a:ext>
            </a:extLst>
          </p:cNvPr>
          <p:cNvCxnSpPr/>
          <p:nvPr userDrawn="1"/>
        </p:nvCxnSpPr>
        <p:spPr>
          <a:xfrm>
            <a:off x="422787" y="6381135"/>
            <a:ext cx="11385755" cy="0"/>
          </a:xfrm>
          <a:prstGeom prst="line">
            <a:avLst/>
          </a:prstGeom>
          <a:ln w="1270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5B44120-77B3-4D17-5710-8AE71EF2A869}"/>
              </a:ext>
            </a:extLst>
          </p:cNvPr>
          <p:cNvCxnSpPr/>
          <p:nvPr userDrawn="1"/>
        </p:nvCxnSpPr>
        <p:spPr>
          <a:xfrm>
            <a:off x="766916" y="6381135"/>
            <a:ext cx="0" cy="411881"/>
          </a:xfrm>
          <a:prstGeom prst="line">
            <a:avLst/>
          </a:prstGeom>
          <a:ln w="1270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D3E29E-E31D-2B83-8001-6F9C2BA9015C}"/>
              </a:ext>
            </a:extLst>
          </p:cNvPr>
          <p:cNvCxnSpPr/>
          <p:nvPr userDrawn="1"/>
        </p:nvCxnSpPr>
        <p:spPr>
          <a:xfrm>
            <a:off x="10668262" y="6381134"/>
            <a:ext cx="0" cy="411881"/>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7" name="Slide Number Placeholder 5">
            <a:extLst>
              <a:ext uri="{FF2B5EF4-FFF2-40B4-BE49-F238E27FC236}">
                <a16:creationId xmlns:a16="http://schemas.microsoft.com/office/drawing/2014/main" id="{9ED00C0A-B425-3DF4-B044-9A012E91D2E2}"/>
              </a:ext>
            </a:extLst>
          </p:cNvPr>
          <p:cNvSpPr txBox="1">
            <a:spLocks/>
          </p:cNvSpPr>
          <p:nvPr userDrawn="1"/>
        </p:nvSpPr>
        <p:spPr>
          <a:xfrm>
            <a:off x="766911" y="6420488"/>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Barlow Condense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CONFIDENTIAL</a:t>
            </a:r>
          </a:p>
        </p:txBody>
      </p:sp>
      <p:sp>
        <p:nvSpPr>
          <p:cNvPr id="48" name="Slide Number Placeholder 20">
            <a:extLst>
              <a:ext uri="{FF2B5EF4-FFF2-40B4-BE49-F238E27FC236}">
                <a16:creationId xmlns:a16="http://schemas.microsoft.com/office/drawing/2014/main" id="{55BC8BB1-6E19-DD29-2B93-BDC286781655}"/>
              </a:ext>
            </a:extLst>
          </p:cNvPr>
          <p:cNvSpPr txBox="1">
            <a:spLocks/>
          </p:cNvSpPr>
          <p:nvPr userDrawn="1"/>
        </p:nvSpPr>
        <p:spPr>
          <a:xfrm>
            <a:off x="413676" y="6404513"/>
            <a:ext cx="589621"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Barlow Condense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7CD069-99F8-4CF7-B191-A3D067080D95}" type="slidenum">
              <a:rPr lang="en-US" smtClean="0">
                <a:solidFill>
                  <a:schemeClr val="bg1"/>
                </a:solidFill>
              </a:rPr>
              <a:pPr/>
              <a:t>‹#›</a:t>
            </a:fld>
            <a:endParaRPr lang="en-US">
              <a:solidFill>
                <a:schemeClr val="bg1"/>
              </a:solidFill>
            </a:endParaRPr>
          </a:p>
        </p:txBody>
      </p:sp>
      <p:pic>
        <p:nvPicPr>
          <p:cNvPr id="49" name="Graphic 48">
            <a:extLst>
              <a:ext uri="{FF2B5EF4-FFF2-40B4-BE49-F238E27FC236}">
                <a16:creationId xmlns:a16="http://schemas.microsoft.com/office/drawing/2014/main" id="{83659103-8CD2-629D-519A-CAC8FB70C94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90602" y="6484587"/>
            <a:ext cx="999386" cy="189278"/>
          </a:xfrm>
          <a:prstGeom prst="rect">
            <a:avLst/>
          </a:prstGeom>
        </p:spPr>
      </p:pic>
    </p:spTree>
    <p:extLst>
      <p:ext uri="{BB962C8B-B14F-4D97-AF65-F5344CB8AC3E}">
        <p14:creationId xmlns:p14="http://schemas.microsoft.com/office/powerpoint/2010/main" val="194066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0952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57CE43-A5D1-C86B-B522-5E2A1AB257CB}"/>
              </a:ext>
            </a:extLst>
          </p:cNvPr>
          <p:cNvSpPr/>
          <p:nvPr userDrawn="1"/>
        </p:nvSpPr>
        <p:spPr>
          <a:xfrm>
            <a:off x="0" y="10851"/>
            <a:ext cx="12192000" cy="6847149"/>
          </a:xfrm>
          <a:prstGeom prst="rect">
            <a:avLst/>
          </a:prstGeom>
          <a:gradFill>
            <a:gsLst>
              <a:gs pos="30000">
                <a:schemeClr val="accent1"/>
              </a:gs>
              <a:gs pos="100000">
                <a:schemeClr val="tx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39D81C2F-048C-98C5-9381-4F08BBB80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56572" y="6484585"/>
            <a:ext cx="1174250" cy="190272"/>
          </a:xfrm>
          <a:prstGeom prst="rect">
            <a:avLst/>
          </a:prstGeom>
        </p:spPr>
      </p:pic>
      <p:pic>
        <p:nvPicPr>
          <p:cNvPr id="5" name="Picture 4" descr="Logo&#10;&#10;Description automatically generated">
            <a:extLst>
              <a:ext uri="{FF2B5EF4-FFF2-40B4-BE49-F238E27FC236}">
                <a16:creationId xmlns:a16="http://schemas.microsoft.com/office/drawing/2014/main" id="{28EC0FA4-0650-4D65-1FF6-D9CD73436A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0127" y="6487418"/>
            <a:ext cx="978196" cy="189286"/>
          </a:xfrm>
          <a:prstGeom prst="rect">
            <a:avLst/>
          </a:prstGeom>
        </p:spPr>
      </p:pic>
      <p:cxnSp>
        <p:nvCxnSpPr>
          <p:cNvPr id="7" name="Straight Connector 6">
            <a:extLst>
              <a:ext uri="{FF2B5EF4-FFF2-40B4-BE49-F238E27FC236}">
                <a16:creationId xmlns:a16="http://schemas.microsoft.com/office/drawing/2014/main" id="{57D9B310-6932-1D5D-EA6C-8035BF062F02}"/>
              </a:ext>
            </a:extLst>
          </p:cNvPr>
          <p:cNvCxnSpPr/>
          <p:nvPr userDrawn="1"/>
        </p:nvCxnSpPr>
        <p:spPr>
          <a:xfrm>
            <a:off x="422787" y="6381135"/>
            <a:ext cx="11385755" cy="0"/>
          </a:xfrm>
          <a:prstGeom prst="line">
            <a:avLst/>
          </a:prstGeom>
          <a:ln w="1270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4D7DBB9-9FB3-42C7-47C4-CC3DAA29005C}"/>
              </a:ext>
            </a:extLst>
          </p:cNvPr>
          <p:cNvCxnSpPr/>
          <p:nvPr userDrawn="1"/>
        </p:nvCxnSpPr>
        <p:spPr>
          <a:xfrm>
            <a:off x="766916" y="6381135"/>
            <a:ext cx="0" cy="411881"/>
          </a:xfrm>
          <a:prstGeom prst="line">
            <a:avLst/>
          </a:prstGeom>
          <a:ln w="1270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F7BD84-9BEA-690A-FF14-CD40FD79C387}"/>
              </a:ext>
            </a:extLst>
          </p:cNvPr>
          <p:cNvCxnSpPr/>
          <p:nvPr userDrawn="1"/>
        </p:nvCxnSpPr>
        <p:spPr>
          <a:xfrm>
            <a:off x="10668262" y="6381134"/>
            <a:ext cx="0" cy="411881"/>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D0160A83-8102-F8F8-CCCE-22C40647FC45}"/>
              </a:ext>
            </a:extLst>
          </p:cNvPr>
          <p:cNvSpPr txBox="1">
            <a:spLocks/>
          </p:cNvSpPr>
          <p:nvPr userDrawn="1"/>
        </p:nvSpPr>
        <p:spPr>
          <a:xfrm>
            <a:off x="766911" y="6420488"/>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Barlow Condense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CONFIDENTIAL</a:t>
            </a:r>
          </a:p>
        </p:txBody>
      </p:sp>
      <p:sp>
        <p:nvSpPr>
          <p:cNvPr id="11" name="Slide Number Placeholder 20">
            <a:extLst>
              <a:ext uri="{FF2B5EF4-FFF2-40B4-BE49-F238E27FC236}">
                <a16:creationId xmlns:a16="http://schemas.microsoft.com/office/drawing/2014/main" id="{103B6E94-BEEC-4512-CC81-3CB33F72F43A}"/>
              </a:ext>
            </a:extLst>
          </p:cNvPr>
          <p:cNvSpPr txBox="1">
            <a:spLocks/>
          </p:cNvSpPr>
          <p:nvPr userDrawn="1"/>
        </p:nvSpPr>
        <p:spPr>
          <a:xfrm>
            <a:off x="413676" y="6404513"/>
            <a:ext cx="589621"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Barlow Condense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7CD069-99F8-4CF7-B191-A3D067080D95}" type="slidenum">
              <a:rPr lang="en-US" smtClean="0">
                <a:solidFill>
                  <a:schemeClr val="bg1"/>
                </a:solidFill>
              </a:rPr>
              <a:pPr/>
              <a:t>‹#›</a:t>
            </a:fld>
            <a:endParaRPr lang="en-US">
              <a:solidFill>
                <a:schemeClr val="bg1"/>
              </a:solidFill>
            </a:endParaRPr>
          </a:p>
        </p:txBody>
      </p:sp>
      <p:pic>
        <p:nvPicPr>
          <p:cNvPr id="15" name="Graphic 14">
            <a:extLst>
              <a:ext uri="{FF2B5EF4-FFF2-40B4-BE49-F238E27FC236}">
                <a16:creationId xmlns:a16="http://schemas.microsoft.com/office/drawing/2014/main" id="{3728F273-A878-068D-B8AC-B57FBD014B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90602" y="6484587"/>
            <a:ext cx="999386" cy="189278"/>
          </a:xfrm>
          <a:prstGeom prst="rect">
            <a:avLst/>
          </a:prstGeom>
        </p:spPr>
      </p:pic>
    </p:spTree>
    <p:extLst>
      <p:ext uri="{BB962C8B-B14F-4D97-AF65-F5344CB8AC3E}">
        <p14:creationId xmlns:p14="http://schemas.microsoft.com/office/powerpoint/2010/main" val="295145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57CE43-A5D1-C86B-B522-5E2A1AB257CB}"/>
              </a:ext>
            </a:extLst>
          </p:cNvPr>
          <p:cNvSpPr/>
          <p:nvPr userDrawn="1"/>
        </p:nvSpPr>
        <p:spPr>
          <a:xfrm>
            <a:off x="0" y="10851"/>
            <a:ext cx="12192000" cy="6847149"/>
          </a:xfrm>
          <a:prstGeom prst="rect">
            <a:avLst/>
          </a:prstGeom>
          <a:gradFill>
            <a:gsLst>
              <a:gs pos="72000">
                <a:schemeClr val="accent1"/>
              </a:gs>
              <a:gs pos="25000">
                <a:schemeClr val="tx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39D81C2F-048C-98C5-9381-4F08BBB80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56572" y="6484585"/>
            <a:ext cx="1174250" cy="190272"/>
          </a:xfrm>
          <a:prstGeom prst="rect">
            <a:avLst/>
          </a:prstGeom>
        </p:spPr>
      </p:pic>
      <p:pic>
        <p:nvPicPr>
          <p:cNvPr id="5" name="Picture 4" descr="Logo&#10;&#10;Description automatically generated">
            <a:extLst>
              <a:ext uri="{FF2B5EF4-FFF2-40B4-BE49-F238E27FC236}">
                <a16:creationId xmlns:a16="http://schemas.microsoft.com/office/drawing/2014/main" id="{28EC0FA4-0650-4D65-1FF6-D9CD73436A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0127" y="6487418"/>
            <a:ext cx="978196" cy="189286"/>
          </a:xfrm>
          <a:prstGeom prst="rect">
            <a:avLst/>
          </a:prstGeom>
        </p:spPr>
      </p:pic>
      <p:cxnSp>
        <p:nvCxnSpPr>
          <p:cNvPr id="7" name="Straight Connector 6">
            <a:extLst>
              <a:ext uri="{FF2B5EF4-FFF2-40B4-BE49-F238E27FC236}">
                <a16:creationId xmlns:a16="http://schemas.microsoft.com/office/drawing/2014/main" id="{57D9B310-6932-1D5D-EA6C-8035BF062F02}"/>
              </a:ext>
            </a:extLst>
          </p:cNvPr>
          <p:cNvCxnSpPr/>
          <p:nvPr userDrawn="1"/>
        </p:nvCxnSpPr>
        <p:spPr>
          <a:xfrm>
            <a:off x="422787" y="6381135"/>
            <a:ext cx="11385755" cy="0"/>
          </a:xfrm>
          <a:prstGeom prst="line">
            <a:avLst/>
          </a:prstGeom>
          <a:ln w="1270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4D7DBB9-9FB3-42C7-47C4-CC3DAA29005C}"/>
              </a:ext>
            </a:extLst>
          </p:cNvPr>
          <p:cNvCxnSpPr/>
          <p:nvPr userDrawn="1"/>
        </p:nvCxnSpPr>
        <p:spPr>
          <a:xfrm>
            <a:off x="766916" y="6381135"/>
            <a:ext cx="0" cy="411881"/>
          </a:xfrm>
          <a:prstGeom prst="line">
            <a:avLst/>
          </a:prstGeom>
          <a:ln w="1270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F7BD84-9BEA-690A-FF14-CD40FD79C387}"/>
              </a:ext>
            </a:extLst>
          </p:cNvPr>
          <p:cNvCxnSpPr/>
          <p:nvPr userDrawn="1"/>
        </p:nvCxnSpPr>
        <p:spPr>
          <a:xfrm>
            <a:off x="10668262" y="6381134"/>
            <a:ext cx="0" cy="411881"/>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D0160A83-8102-F8F8-CCCE-22C40647FC45}"/>
              </a:ext>
            </a:extLst>
          </p:cNvPr>
          <p:cNvSpPr txBox="1">
            <a:spLocks/>
          </p:cNvSpPr>
          <p:nvPr userDrawn="1"/>
        </p:nvSpPr>
        <p:spPr>
          <a:xfrm>
            <a:off x="766911" y="6420488"/>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Barlow Condense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CONFIDENTIAL</a:t>
            </a:r>
          </a:p>
        </p:txBody>
      </p:sp>
      <p:sp>
        <p:nvSpPr>
          <p:cNvPr id="11" name="Slide Number Placeholder 20">
            <a:extLst>
              <a:ext uri="{FF2B5EF4-FFF2-40B4-BE49-F238E27FC236}">
                <a16:creationId xmlns:a16="http://schemas.microsoft.com/office/drawing/2014/main" id="{103B6E94-BEEC-4512-CC81-3CB33F72F43A}"/>
              </a:ext>
            </a:extLst>
          </p:cNvPr>
          <p:cNvSpPr txBox="1">
            <a:spLocks/>
          </p:cNvSpPr>
          <p:nvPr userDrawn="1"/>
        </p:nvSpPr>
        <p:spPr>
          <a:xfrm>
            <a:off x="413676" y="6404513"/>
            <a:ext cx="589621"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Barlow Condense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7CD069-99F8-4CF7-B191-A3D067080D95}" type="slidenum">
              <a:rPr lang="en-US" smtClean="0">
                <a:solidFill>
                  <a:schemeClr val="bg1"/>
                </a:solidFill>
              </a:rPr>
              <a:pPr/>
              <a:t>‹#›</a:t>
            </a:fld>
            <a:endParaRPr lang="en-US">
              <a:solidFill>
                <a:schemeClr val="bg1"/>
              </a:solidFill>
            </a:endParaRPr>
          </a:p>
        </p:txBody>
      </p:sp>
      <p:pic>
        <p:nvPicPr>
          <p:cNvPr id="15" name="Graphic 14">
            <a:extLst>
              <a:ext uri="{FF2B5EF4-FFF2-40B4-BE49-F238E27FC236}">
                <a16:creationId xmlns:a16="http://schemas.microsoft.com/office/drawing/2014/main" id="{3728F273-A878-068D-B8AC-B57FBD014B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90602" y="6484587"/>
            <a:ext cx="999386" cy="189278"/>
          </a:xfrm>
          <a:prstGeom prst="rect">
            <a:avLst/>
          </a:prstGeom>
        </p:spPr>
      </p:pic>
    </p:spTree>
    <p:extLst>
      <p:ext uri="{BB962C8B-B14F-4D97-AF65-F5344CB8AC3E}">
        <p14:creationId xmlns:p14="http://schemas.microsoft.com/office/powerpoint/2010/main" val="399377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4921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536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509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10;&#10;Description automatically generated">
            <a:extLst>
              <a:ext uri="{FF2B5EF4-FFF2-40B4-BE49-F238E27FC236}">
                <a16:creationId xmlns:a16="http://schemas.microsoft.com/office/drawing/2014/main" id="{33C57C02-AED7-0240-91B6-1C1CC40015AA}"/>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800127" y="6487418"/>
            <a:ext cx="978196" cy="189286"/>
          </a:xfrm>
          <a:prstGeom prst="rect">
            <a:avLst/>
          </a:prstGeom>
        </p:spPr>
      </p:pic>
      <p:pic>
        <p:nvPicPr>
          <p:cNvPr id="9" name="Picture 8">
            <a:extLst>
              <a:ext uri="{FF2B5EF4-FFF2-40B4-BE49-F238E27FC236}">
                <a16:creationId xmlns:a16="http://schemas.microsoft.com/office/drawing/2014/main" id="{958AAA51-B4A0-39DC-0371-57A04A9B4183}"/>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301018" y="6485999"/>
            <a:ext cx="1263089" cy="204221"/>
          </a:xfrm>
          <a:prstGeom prst="rect">
            <a:avLst/>
          </a:prstGeom>
        </p:spPr>
      </p:pic>
      <p:cxnSp>
        <p:nvCxnSpPr>
          <p:cNvPr id="10" name="Straight Connector 9">
            <a:extLst>
              <a:ext uri="{FF2B5EF4-FFF2-40B4-BE49-F238E27FC236}">
                <a16:creationId xmlns:a16="http://schemas.microsoft.com/office/drawing/2014/main" id="{58628DED-0C9E-307D-C58E-EF51EA272362}"/>
              </a:ext>
            </a:extLst>
          </p:cNvPr>
          <p:cNvCxnSpPr/>
          <p:nvPr userDrawn="1"/>
        </p:nvCxnSpPr>
        <p:spPr>
          <a:xfrm>
            <a:off x="422787" y="6381135"/>
            <a:ext cx="11385755" cy="0"/>
          </a:xfrm>
          <a:prstGeom prst="line">
            <a:avLst/>
          </a:prstGeom>
          <a:ln w="1270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37CE4F-3375-FC72-158B-DE37361275DC}"/>
              </a:ext>
            </a:extLst>
          </p:cNvPr>
          <p:cNvCxnSpPr/>
          <p:nvPr userDrawn="1"/>
        </p:nvCxnSpPr>
        <p:spPr>
          <a:xfrm>
            <a:off x="766916" y="6381135"/>
            <a:ext cx="0" cy="411881"/>
          </a:xfrm>
          <a:prstGeom prst="line">
            <a:avLst/>
          </a:prstGeom>
          <a:ln w="1270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0E5D3C-7C4D-5B73-F6D6-6FBD68DAECF1}"/>
              </a:ext>
            </a:extLst>
          </p:cNvPr>
          <p:cNvCxnSpPr/>
          <p:nvPr userDrawn="1"/>
        </p:nvCxnSpPr>
        <p:spPr>
          <a:xfrm>
            <a:off x="10668262" y="6381134"/>
            <a:ext cx="0" cy="411881"/>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412436F-DBD8-A7E8-51D4-859E458689EF}"/>
              </a:ext>
            </a:extLst>
          </p:cNvPr>
          <p:cNvSpPr txBox="1">
            <a:spLocks/>
          </p:cNvSpPr>
          <p:nvPr userDrawn="1"/>
        </p:nvSpPr>
        <p:spPr>
          <a:xfrm>
            <a:off x="766911" y="6420488"/>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Barlow Condense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rPr>
              <a:t>CONFIDENTIAL</a:t>
            </a:r>
          </a:p>
        </p:txBody>
      </p:sp>
      <p:sp>
        <p:nvSpPr>
          <p:cNvPr id="14" name="Slide Number Placeholder 20">
            <a:extLst>
              <a:ext uri="{FF2B5EF4-FFF2-40B4-BE49-F238E27FC236}">
                <a16:creationId xmlns:a16="http://schemas.microsoft.com/office/drawing/2014/main" id="{B334EAB3-B500-FF98-A65D-404CFA3BDDD5}"/>
              </a:ext>
            </a:extLst>
          </p:cNvPr>
          <p:cNvSpPr txBox="1">
            <a:spLocks/>
          </p:cNvSpPr>
          <p:nvPr userDrawn="1"/>
        </p:nvSpPr>
        <p:spPr>
          <a:xfrm>
            <a:off x="413676" y="6404513"/>
            <a:ext cx="589621"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Barlow Condense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7CD069-99F8-4CF7-B191-A3D067080D95}"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90947748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25" r:id="rId4"/>
    <p:sldLayoutId id="2147483738" r:id="rId5"/>
    <p:sldLayoutId id="2147483739" r:id="rId6"/>
    <p:sldLayoutId id="2147483726" r:id="rId7"/>
    <p:sldLayoutId id="2147483740" r:id="rId8"/>
    <p:sldLayoutId id="2147483727" r:id="rId9"/>
    <p:sldLayoutId id="2147483728" r:id="rId10"/>
    <p:sldLayoutId id="2147483729" r:id="rId11"/>
    <p:sldLayoutId id="2147483730" r:id="rId12"/>
    <p:sldLayoutId id="2147483732" r:id="rId13"/>
    <p:sldLayoutId id="2147483733" r:id="rId14"/>
    <p:sldLayoutId id="2147483734" r:id="rId15"/>
    <p:sldLayoutId id="2147483735" r:id="rId16"/>
    <p:sldLayoutId id="2147483672" r:id="rId17"/>
    <p:sldLayoutId id="2147483675" r:id="rId18"/>
    <p:sldLayoutId id="2147483736"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Barlow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twitter.com/channel_fusion?lang=en" TargetMode="External"/><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image" Target="../media/image15.png"/><Relationship Id="rId16"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hyperlink" Target="https://www.facebook.com/ChannelFusionIA/" TargetMode="External"/><Relationship Id="rId5" Type="http://schemas.openxmlformats.org/officeDocument/2006/relationships/image" Target="../media/image18.svg"/><Relationship Id="rId15" Type="http://schemas.openxmlformats.org/officeDocument/2006/relationships/hyperlink" Target="https://www.linkedin.com/company/channel-fusion" TargetMode="External"/><Relationship Id="rId10" Type="http://schemas.openxmlformats.org/officeDocument/2006/relationships/hyperlink" Target="http://www.channel-fusion.com/" TargetMode="External"/><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60CF8-AE50-E8FD-2AAC-B581CC290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7" y="6024"/>
            <a:ext cx="12154359" cy="6852627"/>
          </a:xfrm>
          <a:prstGeom prst="rect">
            <a:avLst/>
          </a:prstGeom>
        </p:spPr>
      </p:pic>
      <p:sp>
        <p:nvSpPr>
          <p:cNvPr id="10" name="Title 1">
            <a:extLst>
              <a:ext uri="{FF2B5EF4-FFF2-40B4-BE49-F238E27FC236}">
                <a16:creationId xmlns:a16="http://schemas.microsoft.com/office/drawing/2014/main" id="{E0FF4A44-9376-6360-659E-057770BFC2B5}"/>
              </a:ext>
            </a:extLst>
          </p:cNvPr>
          <p:cNvSpPr txBox="1">
            <a:spLocks/>
          </p:cNvSpPr>
          <p:nvPr/>
        </p:nvSpPr>
        <p:spPr>
          <a:xfrm>
            <a:off x="330429" y="2420114"/>
            <a:ext cx="7501302" cy="2501819"/>
          </a:xfrm>
          <a:prstGeom prst="rect">
            <a:avLst/>
          </a:prstGeom>
        </p:spPr>
        <p:txBody>
          <a:bodyPr anchor="t">
            <a:noAutofit/>
          </a:bodyPr>
          <a:lstStyle>
            <a:lvl1pPr algn="l" defTabSz="914400" rtl="0" eaLnBrk="1" latinLnBrk="0" hangingPunct="1">
              <a:lnSpc>
                <a:spcPct val="90000"/>
              </a:lnSpc>
              <a:spcBef>
                <a:spcPct val="0"/>
              </a:spcBef>
              <a:buNone/>
              <a:defRPr sz="7000" b="1" i="0" kern="1200">
                <a:solidFill>
                  <a:schemeClr val="bg1"/>
                </a:solidFill>
                <a:latin typeface="Barlow Condensed" pitchFamily="2" charset="77"/>
                <a:ea typeface="Helvetica Neue Condensed" panose="02000503000000020004" pitchFamily="2" charset="0"/>
                <a:cs typeface="Helvetica Neue Condensed" panose="02000503000000020004" pitchFamily="2" charset="0"/>
              </a:defRPr>
            </a:lvl1pPr>
          </a:lstStyle>
          <a:p>
            <a:pPr>
              <a:lnSpc>
                <a:spcPts val="10000"/>
              </a:lnSpc>
            </a:pPr>
            <a:r>
              <a:rPr lang="en-US" sz="11000"/>
              <a:t>CHANNEL FUSION</a:t>
            </a:r>
          </a:p>
        </p:txBody>
      </p:sp>
      <p:sp>
        <p:nvSpPr>
          <p:cNvPr id="11" name="Subtitle 2">
            <a:extLst>
              <a:ext uri="{FF2B5EF4-FFF2-40B4-BE49-F238E27FC236}">
                <a16:creationId xmlns:a16="http://schemas.microsoft.com/office/drawing/2014/main" id="{CCC0389B-9676-210A-046B-8147EB73F405}"/>
              </a:ext>
            </a:extLst>
          </p:cNvPr>
          <p:cNvSpPr txBox="1">
            <a:spLocks/>
          </p:cNvSpPr>
          <p:nvPr/>
        </p:nvSpPr>
        <p:spPr>
          <a:xfrm>
            <a:off x="396815" y="4921933"/>
            <a:ext cx="6318089" cy="6253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a:solidFill>
                  <a:schemeClr val="accent3"/>
                </a:solidFill>
                <a:latin typeface="Barlow Condensed" pitchFamily="2" charset="77"/>
              </a:rPr>
              <a:t>DELIVERING CHANNEL PROGRAM OUTCOMES</a:t>
            </a:r>
          </a:p>
        </p:txBody>
      </p:sp>
      <p:cxnSp>
        <p:nvCxnSpPr>
          <p:cNvPr id="18" name="Straight Connector 17">
            <a:extLst>
              <a:ext uri="{FF2B5EF4-FFF2-40B4-BE49-F238E27FC236}">
                <a16:creationId xmlns:a16="http://schemas.microsoft.com/office/drawing/2014/main" id="{C14156D9-F64D-C338-30D7-F8828F2B9AED}"/>
              </a:ext>
            </a:extLst>
          </p:cNvPr>
          <p:cNvCxnSpPr>
            <a:cxnSpLocks/>
          </p:cNvCxnSpPr>
          <p:nvPr/>
        </p:nvCxnSpPr>
        <p:spPr>
          <a:xfrm flipV="1">
            <a:off x="5226693" y="4777443"/>
            <a:ext cx="0" cy="1939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5D485C3-36D1-A0AD-11F6-4FBB176B6721}"/>
              </a:ext>
            </a:extLst>
          </p:cNvPr>
          <p:cNvSpPr txBox="1">
            <a:spLocks/>
          </p:cNvSpPr>
          <p:nvPr/>
        </p:nvSpPr>
        <p:spPr>
          <a:xfrm>
            <a:off x="396815" y="5478596"/>
            <a:ext cx="1765029" cy="4107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000" b="1" i="0" kern="1200">
                <a:solidFill>
                  <a:schemeClr val="bg1"/>
                </a:solidFill>
                <a:latin typeface="Barlow Condensed" pitchFamily="2" charset="77"/>
                <a:ea typeface="Helvetica Neue Condensed" panose="02000503000000020004" pitchFamily="2" charset="0"/>
                <a:cs typeface="Helvetica Neue Condensed" panose="02000503000000020004" pitchFamily="2" charset="0"/>
              </a:defRPr>
            </a:lvl1pPr>
          </a:lstStyle>
          <a:p>
            <a:r>
              <a:rPr lang="en-US" sz="1200" b="0"/>
              <a:t>JUNE 20, 2024</a:t>
            </a:r>
          </a:p>
        </p:txBody>
      </p:sp>
      <p:cxnSp>
        <p:nvCxnSpPr>
          <p:cNvPr id="25" name="Straight Connector 24">
            <a:extLst>
              <a:ext uri="{FF2B5EF4-FFF2-40B4-BE49-F238E27FC236}">
                <a16:creationId xmlns:a16="http://schemas.microsoft.com/office/drawing/2014/main" id="{BCEE36FA-1B2D-0CF6-0F18-66434E5DF39C}"/>
              </a:ext>
            </a:extLst>
          </p:cNvPr>
          <p:cNvCxnSpPr>
            <a:cxnSpLocks/>
          </p:cNvCxnSpPr>
          <p:nvPr/>
        </p:nvCxnSpPr>
        <p:spPr>
          <a:xfrm>
            <a:off x="454481" y="4870284"/>
            <a:ext cx="47722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32031C5B-C902-D5B3-1A0E-FC5AF104CE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9114" y="815266"/>
            <a:ext cx="1498336" cy="242786"/>
          </a:xfrm>
          <a:prstGeom prst="rect">
            <a:avLst/>
          </a:prstGeom>
        </p:spPr>
      </p:pic>
      <p:pic>
        <p:nvPicPr>
          <p:cNvPr id="20" name="Graphic 19">
            <a:extLst>
              <a:ext uri="{FF2B5EF4-FFF2-40B4-BE49-F238E27FC236}">
                <a16:creationId xmlns:a16="http://schemas.microsoft.com/office/drawing/2014/main" id="{D56D4EED-6B91-9AF1-9518-8FE2957A6C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35923" y="815542"/>
            <a:ext cx="1275213" cy="241518"/>
          </a:xfrm>
          <a:prstGeom prst="rect">
            <a:avLst/>
          </a:prstGeom>
        </p:spPr>
      </p:pic>
    </p:spTree>
    <p:extLst>
      <p:ext uri="{BB962C8B-B14F-4D97-AF65-F5344CB8AC3E}">
        <p14:creationId xmlns:p14="http://schemas.microsoft.com/office/powerpoint/2010/main" val="169818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2467D-9B31-7928-A051-2A83E04324FE}"/>
              </a:ext>
            </a:extLst>
          </p:cNvPr>
          <p:cNvSpPr>
            <a:spLocks noGrp="1"/>
          </p:cNvSpPr>
          <p:nvPr>
            <p:ph type="body" sz="quarter" idx="10"/>
          </p:nvPr>
        </p:nvSpPr>
        <p:spPr/>
        <p:txBody>
          <a:bodyPr/>
          <a:lstStyle/>
          <a:p>
            <a:r>
              <a:rPr lang="en-US" dirty="0"/>
              <a:t>B2B DIGITAL KPI </a:t>
            </a:r>
          </a:p>
          <a:p>
            <a:r>
              <a:rPr lang="en-US" dirty="0"/>
              <a:t>Growth since hire date</a:t>
            </a:r>
          </a:p>
        </p:txBody>
      </p:sp>
    </p:spTree>
    <p:extLst>
      <p:ext uri="{BB962C8B-B14F-4D97-AF65-F5344CB8AC3E}">
        <p14:creationId xmlns:p14="http://schemas.microsoft.com/office/powerpoint/2010/main" val="342731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CD779D8-25AC-5234-0684-9DAF0456078D}"/>
              </a:ext>
            </a:extLst>
          </p:cNvPr>
          <p:cNvSpPr txBox="1">
            <a:spLocks/>
          </p:cNvSpPr>
          <p:nvPr/>
        </p:nvSpPr>
        <p:spPr>
          <a:xfrm>
            <a:off x="219975" y="1120512"/>
            <a:ext cx="1197202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a:solidFill>
                <a:srgbClr val="FFFFFF"/>
              </a:solidFill>
            </a:endParaRPr>
          </a:p>
        </p:txBody>
      </p:sp>
      <p:sp>
        <p:nvSpPr>
          <p:cNvPr id="3" name="Title 1">
            <a:extLst>
              <a:ext uri="{FF2B5EF4-FFF2-40B4-BE49-F238E27FC236}">
                <a16:creationId xmlns:a16="http://schemas.microsoft.com/office/drawing/2014/main" id="{CAE8D2E1-51BF-150B-4CE8-C02CD278366C}"/>
              </a:ext>
            </a:extLst>
          </p:cNvPr>
          <p:cNvSpPr txBox="1">
            <a:spLocks/>
          </p:cNvSpPr>
          <p:nvPr/>
        </p:nvSpPr>
        <p:spPr>
          <a:xfrm>
            <a:off x="130967" y="162381"/>
            <a:ext cx="10515600" cy="748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Arial Narrow" panose="020B0606020202030204" pitchFamily="34" charset="0"/>
                <a:ea typeface="+mj-ea"/>
                <a:cs typeface="+mj-cs"/>
              </a:defRPr>
            </a:lvl1pPr>
          </a:lstStyle>
          <a:p>
            <a:r>
              <a:rPr lang="en-US" sz="5500" b="1">
                <a:solidFill>
                  <a:srgbClr val="FFFFFF"/>
                </a:solidFill>
                <a:latin typeface="Barlow Condensed" panose="00000506000000000000" pitchFamily="2" charset="0"/>
              </a:rPr>
              <a:t>SEARCH</a:t>
            </a:r>
            <a:r>
              <a:rPr lang="en-US" sz="5500">
                <a:solidFill>
                  <a:srgbClr val="FFFFFF"/>
                </a:solidFill>
                <a:latin typeface="Barlow Condensed" panose="00000506000000000000" pitchFamily="2" charset="0"/>
              </a:rPr>
              <a:t> – TEXT ADS</a:t>
            </a:r>
          </a:p>
        </p:txBody>
      </p:sp>
      <p:sp>
        <p:nvSpPr>
          <p:cNvPr id="7" name="Content Placeholder 2">
            <a:extLst>
              <a:ext uri="{FF2B5EF4-FFF2-40B4-BE49-F238E27FC236}">
                <a16:creationId xmlns:a16="http://schemas.microsoft.com/office/drawing/2014/main" id="{C23E8BF4-CC24-54B4-2C03-367637D0BB18}"/>
              </a:ext>
            </a:extLst>
          </p:cNvPr>
          <p:cNvSpPr txBox="1">
            <a:spLocks/>
          </p:cNvSpPr>
          <p:nvPr/>
        </p:nvSpPr>
        <p:spPr>
          <a:xfrm>
            <a:off x="5263674" y="5012530"/>
            <a:ext cx="2829341" cy="14499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99CA3D"/>
              </a:buClr>
              <a:buFont typeface="Wingdings" panose="05000000000000000000" pitchFamily="2" charset="2"/>
              <a:buChar char="§"/>
              <a:defRPr sz="2800" kern="1200">
                <a:solidFill>
                  <a:srgbClr val="606D8C"/>
                </a:solidFill>
                <a:latin typeface="+mj-lt"/>
                <a:ea typeface="+mn-ea"/>
                <a:cs typeface="+mn-cs"/>
              </a:defRPr>
            </a:lvl1pPr>
            <a:lvl2pPr marL="685800" indent="-228600" algn="l" defTabSz="914400" rtl="0" eaLnBrk="1" latinLnBrk="0" hangingPunct="1">
              <a:lnSpc>
                <a:spcPct val="90000"/>
              </a:lnSpc>
              <a:spcBef>
                <a:spcPts val="500"/>
              </a:spcBef>
              <a:buClr>
                <a:srgbClr val="465CA8"/>
              </a:buClr>
              <a:buFont typeface="Arial" panose="020B0604020202020204" pitchFamily="34" charset="0"/>
              <a:buChar char="•"/>
              <a:defRPr sz="2400" kern="1200">
                <a:solidFill>
                  <a:srgbClr val="606D8C"/>
                </a:solidFill>
                <a:latin typeface="+mj-lt"/>
                <a:ea typeface="+mn-ea"/>
                <a:cs typeface="+mn-cs"/>
              </a:defRPr>
            </a:lvl2pPr>
            <a:lvl3pPr marL="1143000" indent="-228600" algn="l" defTabSz="914400" rtl="0" eaLnBrk="1" latinLnBrk="0" hangingPunct="1">
              <a:lnSpc>
                <a:spcPct val="90000"/>
              </a:lnSpc>
              <a:spcBef>
                <a:spcPts val="500"/>
              </a:spcBef>
              <a:buClr>
                <a:srgbClr val="99CA3D"/>
              </a:buClr>
              <a:buFont typeface="Wingdings" panose="05000000000000000000" pitchFamily="2" charset="2"/>
              <a:buChar char="§"/>
              <a:defRPr sz="2000" kern="1200">
                <a:solidFill>
                  <a:srgbClr val="606D8C"/>
                </a:solidFill>
                <a:latin typeface="+mj-lt"/>
                <a:ea typeface="+mn-ea"/>
                <a:cs typeface="+mn-cs"/>
              </a:defRPr>
            </a:lvl3pPr>
            <a:lvl4pPr marL="1600200" indent="-228600" algn="l" defTabSz="914400" rtl="0" eaLnBrk="1" latinLnBrk="0" hangingPunct="1">
              <a:lnSpc>
                <a:spcPct val="90000"/>
              </a:lnSpc>
              <a:spcBef>
                <a:spcPts val="500"/>
              </a:spcBef>
              <a:buClr>
                <a:srgbClr val="465CA8"/>
              </a:buClr>
              <a:buFont typeface="Wingdings" panose="05000000000000000000" pitchFamily="2" charset="2"/>
              <a:buChar char="Ø"/>
              <a:defRPr sz="1800" kern="1200">
                <a:solidFill>
                  <a:srgbClr val="606D8C"/>
                </a:solidFill>
                <a:latin typeface="+mj-lt"/>
                <a:ea typeface="+mn-ea"/>
                <a:cs typeface="+mn-cs"/>
              </a:defRPr>
            </a:lvl4pPr>
            <a:lvl5pPr marL="2057400" indent="-228600" algn="l" defTabSz="914400" rtl="0" eaLnBrk="1" latinLnBrk="0" hangingPunct="1">
              <a:lnSpc>
                <a:spcPct val="90000"/>
              </a:lnSpc>
              <a:spcBef>
                <a:spcPts val="500"/>
              </a:spcBef>
              <a:buClr>
                <a:srgbClr val="99CA3D"/>
              </a:buClr>
              <a:buFont typeface="Arial" panose="020B0604020202020204" pitchFamily="34" charset="0"/>
              <a:buChar char="•"/>
              <a:defRPr sz="1800" kern="1200">
                <a:solidFill>
                  <a:srgbClr val="606D8C"/>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a:solidFill>
                  <a:srgbClr val="99CA3D"/>
                </a:solidFill>
              </a:rPr>
              <a:t>B2B SEM Benchmarks:  </a:t>
            </a:r>
          </a:p>
          <a:p>
            <a:pPr marL="0" indent="0">
              <a:buNone/>
            </a:pPr>
            <a:r>
              <a:rPr lang="en-US" sz="1600" i="1">
                <a:solidFill>
                  <a:srgbClr val="99CA3D"/>
                </a:solidFill>
              </a:rPr>
              <a:t>CTR = 2.41%</a:t>
            </a:r>
          </a:p>
          <a:p>
            <a:pPr marL="0" indent="0">
              <a:buNone/>
            </a:pPr>
            <a:r>
              <a:rPr lang="en-US" sz="1600" i="1">
                <a:solidFill>
                  <a:srgbClr val="99CA3D"/>
                </a:solidFill>
              </a:rPr>
              <a:t>CPC = $3.33</a:t>
            </a:r>
          </a:p>
          <a:p>
            <a:endParaRPr lang="en-US" sz="1600" i="1">
              <a:solidFill>
                <a:srgbClr val="99CA3D"/>
              </a:solidFill>
            </a:endParaRPr>
          </a:p>
        </p:txBody>
      </p:sp>
      <p:pic>
        <p:nvPicPr>
          <p:cNvPr id="9" name="Picture 8" descr="A graph on a black background&#10;&#10;Description automatically generated">
            <a:extLst>
              <a:ext uri="{FF2B5EF4-FFF2-40B4-BE49-F238E27FC236}">
                <a16:creationId xmlns:a16="http://schemas.microsoft.com/office/drawing/2014/main" id="{12013F46-04DA-DE40-79D5-38AAE6F7E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17" y="1546665"/>
            <a:ext cx="4504215" cy="4504215"/>
          </a:xfrm>
          <a:prstGeom prst="rect">
            <a:avLst/>
          </a:prstGeom>
        </p:spPr>
      </p:pic>
      <p:pic>
        <p:nvPicPr>
          <p:cNvPr id="11" name="Picture 10" descr="A graph on a black background&#10;&#10;Description automatically generated">
            <a:extLst>
              <a:ext uri="{FF2B5EF4-FFF2-40B4-BE49-F238E27FC236}">
                <a16:creationId xmlns:a16="http://schemas.microsoft.com/office/drawing/2014/main" id="{F773A943-1641-0F61-FE83-EBA1C1799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8070" y="1283108"/>
            <a:ext cx="4655647" cy="4655647"/>
          </a:xfrm>
          <a:prstGeom prst="rect">
            <a:avLst/>
          </a:prstGeom>
        </p:spPr>
      </p:pic>
    </p:spTree>
    <p:extLst>
      <p:ext uri="{BB962C8B-B14F-4D97-AF65-F5344CB8AC3E}">
        <p14:creationId xmlns:p14="http://schemas.microsoft.com/office/powerpoint/2010/main" val="350936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036EA6F-C633-E29A-F9A3-A70797BE66B8}"/>
              </a:ext>
            </a:extLst>
          </p:cNvPr>
          <p:cNvSpPr txBox="1">
            <a:spLocks/>
          </p:cNvSpPr>
          <p:nvPr/>
        </p:nvSpPr>
        <p:spPr>
          <a:xfrm>
            <a:off x="6366331" y="1367505"/>
            <a:ext cx="4917356" cy="42210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FFFF"/>
                </a:solidFill>
                <a:latin typeface="Barlow Condensed" panose="00000506000000000000" pitchFamily="2" charset="0"/>
              </a:rPr>
              <a:t>LinkedIn</a:t>
            </a:r>
          </a:p>
          <a:p>
            <a:r>
              <a:rPr lang="en-US" sz="2400">
                <a:solidFill>
                  <a:srgbClr val="FFFFFF"/>
                </a:solidFill>
                <a:latin typeface="Barlow Condensed" panose="00000506000000000000" pitchFamily="2" charset="0"/>
              </a:rPr>
              <a:t>Engagement currently running at 10% - another point above last year</a:t>
            </a:r>
          </a:p>
          <a:p>
            <a:r>
              <a:rPr lang="en-US" sz="2400">
                <a:solidFill>
                  <a:srgbClr val="FFFFFF"/>
                </a:solidFill>
                <a:latin typeface="Barlow Condensed" panose="00000506000000000000" pitchFamily="2" charset="0"/>
              </a:rPr>
              <a:t>Average engagement rate for platform 3%-5%</a:t>
            </a:r>
          </a:p>
          <a:p>
            <a:r>
              <a:rPr lang="en-US" sz="2400">
                <a:solidFill>
                  <a:srgbClr val="FFFFFF"/>
                </a:solidFill>
                <a:latin typeface="Barlow Condensed" panose="00000506000000000000" pitchFamily="2" charset="0"/>
              </a:rPr>
              <a:t>Continue to have great engagement year over year</a:t>
            </a:r>
          </a:p>
          <a:p>
            <a:endParaRPr lang="en-US" sz="2400">
              <a:solidFill>
                <a:srgbClr val="FFFFFF"/>
              </a:solidFill>
              <a:latin typeface="Barlow Condensed" panose="00000506000000000000" pitchFamily="2" charset="0"/>
            </a:endParaRPr>
          </a:p>
        </p:txBody>
      </p:sp>
      <p:sp>
        <p:nvSpPr>
          <p:cNvPr id="3" name="Title 1">
            <a:extLst>
              <a:ext uri="{FF2B5EF4-FFF2-40B4-BE49-F238E27FC236}">
                <a16:creationId xmlns:a16="http://schemas.microsoft.com/office/drawing/2014/main" id="{73D6E955-7112-08F6-EFAF-6D9C351B7EDE}"/>
              </a:ext>
            </a:extLst>
          </p:cNvPr>
          <p:cNvSpPr txBox="1">
            <a:spLocks/>
          </p:cNvSpPr>
          <p:nvPr/>
        </p:nvSpPr>
        <p:spPr>
          <a:xfrm>
            <a:off x="199793" y="164543"/>
            <a:ext cx="10515600" cy="748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Arial Narrow" panose="020B0606020202030204" pitchFamily="34" charset="0"/>
                <a:ea typeface="+mj-ea"/>
                <a:cs typeface="+mj-cs"/>
              </a:defRPr>
            </a:lvl1pPr>
          </a:lstStyle>
          <a:p>
            <a:r>
              <a:rPr lang="en-US" sz="5500">
                <a:solidFill>
                  <a:srgbClr val="FFFFFF"/>
                </a:solidFill>
                <a:latin typeface="Barlow Condensed" panose="00000506000000000000" pitchFamily="2" charset="0"/>
              </a:rPr>
              <a:t>SOCIAL MEDIA CONTENT</a:t>
            </a:r>
          </a:p>
        </p:txBody>
      </p:sp>
      <p:sp>
        <p:nvSpPr>
          <p:cNvPr id="4" name="Content Placeholder 2">
            <a:extLst>
              <a:ext uri="{FF2B5EF4-FFF2-40B4-BE49-F238E27FC236}">
                <a16:creationId xmlns:a16="http://schemas.microsoft.com/office/drawing/2014/main" id="{37291152-518A-EAA5-8F51-6BC671C6ACB2}"/>
              </a:ext>
            </a:extLst>
          </p:cNvPr>
          <p:cNvSpPr txBox="1">
            <a:spLocks/>
          </p:cNvSpPr>
          <p:nvPr/>
        </p:nvSpPr>
        <p:spPr>
          <a:xfrm>
            <a:off x="6489155" y="5588593"/>
            <a:ext cx="4671709" cy="5081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99CA3D"/>
              </a:buClr>
              <a:buFont typeface="Wingdings" panose="05000000000000000000" pitchFamily="2" charset="2"/>
              <a:buChar char="§"/>
              <a:defRPr sz="2800" kern="1200">
                <a:solidFill>
                  <a:srgbClr val="606D8C"/>
                </a:solidFill>
                <a:latin typeface="+mj-lt"/>
                <a:ea typeface="+mn-ea"/>
                <a:cs typeface="+mn-cs"/>
              </a:defRPr>
            </a:lvl1pPr>
            <a:lvl2pPr marL="685800" indent="-228600" algn="l" defTabSz="914400" rtl="0" eaLnBrk="1" latinLnBrk="0" hangingPunct="1">
              <a:lnSpc>
                <a:spcPct val="90000"/>
              </a:lnSpc>
              <a:spcBef>
                <a:spcPts val="500"/>
              </a:spcBef>
              <a:buClr>
                <a:srgbClr val="465CA8"/>
              </a:buClr>
              <a:buFont typeface="Arial" panose="020B0604020202020204" pitchFamily="34" charset="0"/>
              <a:buChar char="•"/>
              <a:defRPr sz="2400" kern="1200">
                <a:solidFill>
                  <a:srgbClr val="606D8C"/>
                </a:solidFill>
                <a:latin typeface="+mj-lt"/>
                <a:ea typeface="+mn-ea"/>
                <a:cs typeface="+mn-cs"/>
              </a:defRPr>
            </a:lvl2pPr>
            <a:lvl3pPr marL="1143000" indent="-228600" algn="l" defTabSz="914400" rtl="0" eaLnBrk="1" latinLnBrk="0" hangingPunct="1">
              <a:lnSpc>
                <a:spcPct val="90000"/>
              </a:lnSpc>
              <a:spcBef>
                <a:spcPts val="500"/>
              </a:spcBef>
              <a:buClr>
                <a:srgbClr val="99CA3D"/>
              </a:buClr>
              <a:buFont typeface="Wingdings" panose="05000000000000000000" pitchFamily="2" charset="2"/>
              <a:buChar char="§"/>
              <a:defRPr sz="2000" kern="1200">
                <a:solidFill>
                  <a:srgbClr val="606D8C"/>
                </a:solidFill>
                <a:latin typeface="+mj-lt"/>
                <a:ea typeface="+mn-ea"/>
                <a:cs typeface="+mn-cs"/>
              </a:defRPr>
            </a:lvl3pPr>
            <a:lvl4pPr marL="1600200" indent="-228600" algn="l" defTabSz="914400" rtl="0" eaLnBrk="1" latinLnBrk="0" hangingPunct="1">
              <a:lnSpc>
                <a:spcPct val="90000"/>
              </a:lnSpc>
              <a:spcBef>
                <a:spcPts val="500"/>
              </a:spcBef>
              <a:buClr>
                <a:srgbClr val="465CA8"/>
              </a:buClr>
              <a:buFont typeface="Wingdings" panose="05000000000000000000" pitchFamily="2" charset="2"/>
              <a:buChar char="Ø"/>
              <a:defRPr sz="1800" kern="1200">
                <a:solidFill>
                  <a:srgbClr val="606D8C"/>
                </a:solidFill>
                <a:latin typeface="+mj-lt"/>
                <a:ea typeface="+mn-ea"/>
                <a:cs typeface="+mn-cs"/>
              </a:defRPr>
            </a:lvl4pPr>
            <a:lvl5pPr marL="2057400" indent="-228600" algn="l" defTabSz="914400" rtl="0" eaLnBrk="1" latinLnBrk="0" hangingPunct="1">
              <a:lnSpc>
                <a:spcPct val="90000"/>
              </a:lnSpc>
              <a:spcBef>
                <a:spcPts val="500"/>
              </a:spcBef>
              <a:buClr>
                <a:srgbClr val="99CA3D"/>
              </a:buClr>
              <a:buFont typeface="Arial" panose="020B0604020202020204" pitchFamily="34" charset="0"/>
              <a:buChar char="•"/>
              <a:defRPr sz="1800" kern="1200">
                <a:solidFill>
                  <a:srgbClr val="606D8C"/>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a:solidFill>
                  <a:srgbClr val="99CA3D"/>
                </a:solidFill>
              </a:rPr>
              <a:t>Benchmarks:  Avg engagement on LinkedIn– 3.16%</a:t>
            </a:r>
          </a:p>
          <a:p>
            <a:endParaRPr lang="en-US" sz="1600" i="1">
              <a:solidFill>
                <a:srgbClr val="99CA3D"/>
              </a:solidFill>
            </a:endParaRPr>
          </a:p>
        </p:txBody>
      </p:sp>
      <p:pic>
        <p:nvPicPr>
          <p:cNvPr id="5" name="Picture 4" descr="A graph with a line going up&#10;&#10;Description automatically generated">
            <a:extLst>
              <a:ext uri="{FF2B5EF4-FFF2-40B4-BE49-F238E27FC236}">
                <a16:creationId xmlns:a16="http://schemas.microsoft.com/office/drawing/2014/main" id="{32098ED8-4E21-C8F5-DD78-9D09E0932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78" y="1349444"/>
            <a:ext cx="4489450" cy="4489450"/>
          </a:xfrm>
          <a:prstGeom prst="rect">
            <a:avLst/>
          </a:prstGeom>
        </p:spPr>
      </p:pic>
    </p:spTree>
    <p:extLst>
      <p:ext uri="{BB962C8B-B14F-4D97-AF65-F5344CB8AC3E}">
        <p14:creationId xmlns:p14="http://schemas.microsoft.com/office/powerpoint/2010/main" val="420616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87FDA9A-A793-246E-AA7B-A98AC1D5D01E}"/>
              </a:ext>
            </a:extLst>
          </p:cNvPr>
          <p:cNvSpPr txBox="1">
            <a:spLocks/>
          </p:cNvSpPr>
          <p:nvPr/>
        </p:nvSpPr>
        <p:spPr>
          <a:xfrm>
            <a:off x="6337723" y="1383337"/>
            <a:ext cx="4917356" cy="42210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FFFF"/>
                </a:solidFill>
                <a:latin typeface="+mj-lt"/>
              </a:rPr>
              <a:t>Facebook</a:t>
            </a:r>
          </a:p>
          <a:p>
            <a:r>
              <a:rPr lang="en-US" sz="2400">
                <a:solidFill>
                  <a:srgbClr val="FFFFFF"/>
                </a:solidFill>
                <a:latin typeface="+mj-lt"/>
              </a:rPr>
              <a:t>Engagement currently running at </a:t>
            </a:r>
            <a:r>
              <a:rPr lang="en-US" sz="2400">
                <a:solidFill>
                  <a:srgbClr val="FFFFFF"/>
                </a:solidFill>
              </a:rPr>
              <a:t>4.5%</a:t>
            </a:r>
            <a:r>
              <a:rPr lang="en-US" sz="2400">
                <a:solidFill>
                  <a:srgbClr val="FFFFFF"/>
                </a:solidFill>
                <a:latin typeface="+mj-lt"/>
              </a:rPr>
              <a:t> </a:t>
            </a:r>
          </a:p>
        </p:txBody>
      </p:sp>
      <p:sp>
        <p:nvSpPr>
          <p:cNvPr id="3" name="Title 1">
            <a:extLst>
              <a:ext uri="{FF2B5EF4-FFF2-40B4-BE49-F238E27FC236}">
                <a16:creationId xmlns:a16="http://schemas.microsoft.com/office/drawing/2014/main" id="{99130E12-1F1A-A7DC-A201-746B87EF8FF1}"/>
              </a:ext>
            </a:extLst>
          </p:cNvPr>
          <p:cNvSpPr txBox="1">
            <a:spLocks/>
          </p:cNvSpPr>
          <p:nvPr/>
        </p:nvSpPr>
        <p:spPr>
          <a:xfrm>
            <a:off x="150631" y="112740"/>
            <a:ext cx="10515600" cy="748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Arial Narrow" panose="020B0606020202030204" pitchFamily="34" charset="0"/>
                <a:ea typeface="+mj-ea"/>
                <a:cs typeface="+mj-cs"/>
              </a:defRPr>
            </a:lvl1pPr>
          </a:lstStyle>
          <a:p>
            <a:r>
              <a:rPr lang="en-US" sz="5500">
                <a:solidFill>
                  <a:srgbClr val="FFFFFF"/>
                </a:solidFill>
                <a:latin typeface="Barlow Condensed" panose="00000506000000000000" pitchFamily="2" charset="0"/>
              </a:rPr>
              <a:t>SOCIAL MEDIA CONTENT</a:t>
            </a:r>
          </a:p>
        </p:txBody>
      </p:sp>
      <p:sp>
        <p:nvSpPr>
          <p:cNvPr id="4" name="TextBox 3">
            <a:extLst>
              <a:ext uri="{FF2B5EF4-FFF2-40B4-BE49-F238E27FC236}">
                <a16:creationId xmlns:a16="http://schemas.microsoft.com/office/drawing/2014/main" id="{3B0F211F-4E3A-1BEE-84A1-1F9162DFE608}"/>
              </a:ext>
            </a:extLst>
          </p:cNvPr>
          <p:cNvSpPr txBox="1"/>
          <p:nvPr/>
        </p:nvSpPr>
        <p:spPr>
          <a:xfrm>
            <a:off x="6476000" y="5241697"/>
            <a:ext cx="46408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ea typeface="+mn-lt"/>
                <a:cs typeface="+mn-lt"/>
              </a:rPr>
              <a:t>Note: We're calculating Engagement rate as Engagements/Impressions</a:t>
            </a:r>
            <a:endParaRPr lang="en-US" sz="1200">
              <a:solidFill>
                <a:srgbClr val="FFFFFF"/>
              </a:solidFill>
            </a:endParaRPr>
          </a:p>
        </p:txBody>
      </p:sp>
      <p:sp>
        <p:nvSpPr>
          <p:cNvPr id="6" name="Content Placeholder 2">
            <a:extLst>
              <a:ext uri="{FF2B5EF4-FFF2-40B4-BE49-F238E27FC236}">
                <a16:creationId xmlns:a16="http://schemas.microsoft.com/office/drawing/2014/main" id="{F935E635-007C-6FD5-24CA-D56E1A617246}"/>
              </a:ext>
            </a:extLst>
          </p:cNvPr>
          <p:cNvSpPr txBox="1">
            <a:spLocks/>
          </p:cNvSpPr>
          <p:nvPr/>
        </p:nvSpPr>
        <p:spPr>
          <a:xfrm>
            <a:off x="6384825" y="4076035"/>
            <a:ext cx="4671709" cy="6029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99CA3D"/>
              </a:buClr>
              <a:buFont typeface="Wingdings" panose="05000000000000000000" pitchFamily="2" charset="2"/>
              <a:buChar char="§"/>
              <a:defRPr sz="2800" kern="1200">
                <a:solidFill>
                  <a:srgbClr val="606D8C"/>
                </a:solidFill>
                <a:latin typeface="+mj-lt"/>
                <a:ea typeface="+mn-ea"/>
                <a:cs typeface="+mn-cs"/>
              </a:defRPr>
            </a:lvl1pPr>
            <a:lvl2pPr marL="685800" indent="-228600" algn="l" defTabSz="914400" rtl="0" eaLnBrk="1" latinLnBrk="0" hangingPunct="1">
              <a:lnSpc>
                <a:spcPct val="90000"/>
              </a:lnSpc>
              <a:spcBef>
                <a:spcPts val="500"/>
              </a:spcBef>
              <a:buClr>
                <a:srgbClr val="465CA8"/>
              </a:buClr>
              <a:buFont typeface="Arial" panose="020B0604020202020204" pitchFamily="34" charset="0"/>
              <a:buChar char="•"/>
              <a:defRPr sz="2400" kern="1200">
                <a:solidFill>
                  <a:srgbClr val="606D8C"/>
                </a:solidFill>
                <a:latin typeface="+mj-lt"/>
                <a:ea typeface="+mn-ea"/>
                <a:cs typeface="+mn-cs"/>
              </a:defRPr>
            </a:lvl2pPr>
            <a:lvl3pPr marL="1143000" indent="-228600" algn="l" defTabSz="914400" rtl="0" eaLnBrk="1" latinLnBrk="0" hangingPunct="1">
              <a:lnSpc>
                <a:spcPct val="90000"/>
              </a:lnSpc>
              <a:spcBef>
                <a:spcPts val="500"/>
              </a:spcBef>
              <a:buClr>
                <a:srgbClr val="99CA3D"/>
              </a:buClr>
              <a:buFont typeface="Wingdings" panose="05000000000000000000" pitchFamily="2" charset="2"/>
              <a:buChar char="§"/>
              <a:defRPr sz="2000" kern="1200">
                <a:solidFill>
                  <a:srgbClr val="606D8C"/>
                </a:solidFill>
                <a:latin typeface="+mj-lt"/>
                <a:ea typeface="+mn-ea"/>
                <a:cs typeface="+mn-cs"/>
              </a:defRPr>
            </a:lvl3pPr>
            <a:lvl4pPr marL="1600200" indent="-228600" algn="l" defTabSz="914400" rtl="0" eaLnBrk="1" latinLnBrk="0" hangingPunct="1">
              <a:lnSpc>
                <a:spcPct val="90000"/>
              </a:lnSpc>
              <a:spcBef>
                <a:spcPts val="500"/>
              </a:spcBef>
              <a:buClr>
                <a:srgbClr val="465CA8"/>
              </a:buClr>
              <a:buFont typeface="Wingdings" panose="05000000000000000000" pitchFamily="2" charset="2"/>
              <a:buChar char="Ø"/>
              <a:defRPr sz="1800" kern="1200">
                <a:solidFill>
                  <a:srgbClr val="606D8C"/>
                </a:solidFill>
                <a:latin typeface="+mj-lt"/>
                <a:ea typeface="+mn-ea"/>
                <a:cs typeface="+mn-cs"/>
              </a:defRPr>
            </a:lvl4pPr>
            <a:lvl5pPr marL="2057400" indent="-228600" algn="l" defTabSz="914400" rtl="0" eaLnBrk="1" latinLnBrk="0" hangingPunct="1">
              <a:lnSpc>
                <a:spcPct val="90000"/>
              </a:lnSpc>
              <a:spcBef>
                <a:spcPts val="500"/>
              </a:spcBef>
              <a:buClr>
                <a:srgbClr val="99CA3D"/>
              </a:buClr>
              <a:buFont typeface="Arial" panose="020B0604020202020204" pitchFamily="34" charset="0"/>
              <a:buChar char="•"/>
              <a:defRPr sz="1800" kern="1200">
                <a:solidFill>
                  <a:srgbClr val="606D8C"/>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a:solidFill>
                  <a:srgbClr val="99CA3D"/>
                </a:solidFill>
              </a:rPr>
              <a:t>Global – 3.1%, Product &amp; Service – 2.45%, Shopping &amp; Retail 3.17% </a:t>
            </a:r>
          </a:p>
          <a:p>
            <a:endParaRPr lang="en-US" sz="1600" i="1">
              <a:solidFill>
                <a:srgbClr val="99CA3D"/>
              </a:solidFill>
            </a:endParaRPr>
          </a:p>
        </p:txBody>
      </p:sp>
      <p:pic>
        <p:nvPicPr>
          <p:cNvPr id="9" name="Picture 8" descr="A graph of a graph of engagement rate&#10;&#10;Description automatically generated with medium confidence">
            <a:extLst>
              <a:ext uri="{FF2B5EF4-FFF2-40B4-BE49-F238E27FC236}">
                <a16:creationId xmlns:a16="http://schemas.microsoft.com/office/drawing/2014/main" id="{4DFC4425-39D5-93CF-5152-2AF0F6BE4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4" y="1323425"/>
            <a:ext cx="4640801" cy="4640801"/>
          </a:xfrm>
          <a:prstGeom prst="rect">
            <a:avLst/>
          </a:prstGeom>
        </p:spPr>
      </p:pic>
    </p:spTree>
    <p:extLst>
      <p:ext uri="{BB962C8B-B14F-4D97-AF65-F5344CB8AC3E}">
        <p14:creationId xmlns:p14="http://schemas.microsoft.com/office/powerpoint/2010/main" val="150099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n a black background&#10;&#10;Description automatically generated">
            <a:extLst>
              <a:ext uri="{FF2B5EF4-FFF2-40B4-BE49-F238E27FC236}">
                <a16:creationId xmlns:a16="http://schemas.microsoft.com/office/drawing/2014/main" id="{4A1D19A2-7187-A50B-468C-ADA865122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548" y="1124593"/>
            <a:ext cx="4894916" cy="4894916"/>
          </a:xfrm>
          <a:prstGeom prst="rect">
            <a:avLst/>
          </a:prstGeom>
        </p:spPr>
      </p:pic>
      <p:sp>
        <p:nvSpPr>
          <p:cNvPr id="2" name="Title 1">
            <a:extLst>
              <a:ext uri="{FF2B5EF4-FFF2-40B4-BE49-F238E27FC236}">
                <a16:creationId xmlns:a16="http://schemas.microsoft.com/office/drawing/2014/main" id="{CE897E01-F49F-C0DA-3DA4-C938F42C9D37}"/>
              </a:ext>
            </a:extLst>
          </p:cNvPr>
          <p:cNvSpPr txBox="1">
            <a:spLocks/>
          </p:cNvSpPr>
          <p:nvPr/>
        </p:nvSpPr>
        <p:spPr>
          <a:xfrm>
            <a:off x="0" y="147790"/>
            <a:ext cx="10515600" cy="748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Arial Narrow" panose="020B0606020202030204" pitchFamily="34" charset="0"/>
                <a:ea typeface="+mj-ea"/>
                <a:cs typeface="+mj-cs"/>
              </a:defRPr>
            </a:lvl1pPr>
          </a:lstStyle>
          <a:p>
            <a:r>
              <a:rPr lang="en-US" sz="5500" b="1">
                <a:solidFill>
                  <a:srgbClr val="FFFFFF"/>
                </a:solidFill>
                <a:latin typeface="Barlow Condensed" panose="00000506000000000000" pitchFamily="2" charset="0"/>
              </a:rPr>
              <a:t>SOCIAL MEDIA ADVERTISING</a:t>
            </a:r>
            <a:endParaRPr lang="en-US" sz="5500">
              <a:solidFill>
                <a:srgbClr val="FFFFFF"/>
              </a:solidFill>
              <a:latin typeface="Barlow Condensed" panose="00000506000000000000" pitchFamily="2" charset="0"/>
            </a:endParaRPr>
          </a:p>
        </p:txBody>
      </p:sp>
      <p:sp>
        <p:nvSpPr>
          <p:cNvPr id="5" name="Content Placeholder 2">
            <a:extLst>
              <a:ext uri="{FF2B5EF4-FFF2-40B4-BE49-F238E27FC236}">
                <a16:creationId xmlns:a16="http://schemas.microsoft.com/office/drawing/2014/main" id="{39AD3CD3-DC3F-6237-E995-D00575158EE6}"/>
              </a:ext>
            </a:extLst>
          </p:cNvPr>
          <p:cNvSpPr txBox="1">
            <a:spLocks/>
          </p:cNvSpPr>
          <p:nvPr/>
        </p:nvSpPr>
        <p:spPr>
          <a:xfrm>
            <a:off x="5063877" y="5288885"/>
            <a:ext cx="2829341" cy="10074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99CA3D"/>
              </a:buClr>
              <a:buFont typeface="Wingdings" panose="05000000000000000000" pitchFamily="2" charset="2"/>
              <a:buChar char="§"/>
              <a:defRPr sz="2800" kern="1200">
                <a:solidFill>
                  <a:srgbClr val="606D8C"/>
                </a:solidFill>
                <a:latin typeface="+mj-lt"/>
                <a:ea typeface="+mn-ea"/>
                <a:cs typeface="+mn-cs"/>
              </a:defRPr>
            </a:lvl1pPr>
            <a:lvl2pPr marL="685800" indent="-228600" algn="l" defTabSz="914400" rtl="0" eaLnBrk="1" latinLnBrk="0" hangingPunct="1">
              <a:lnSpc>
                <a:spcPct val="90000"/>
              </a:lnSpc>
              <a:spcBef>
                <a:spcPts val="500"/>
              </a:spcBef>
              <a:buClr>
                <a:srgbClr val="465CA8"/>
              </a:buClr>
              <a:buFont typeface="Arial" panose="020B0604020202020204" pitchFamily="34" charset="0"/>
              <a:buChar char="•"/>
              <a:defRPr sz="2400" kern="1200">
                <a:solidFill>
                  <a:srgbClr val="606D8C"/>
                </a:solidFill>
                <a:latin typeface="+mj-lt"/>
                <a:ea typeface="+mn-ea"/>
                <a:cs typeface="+mn-cs"/>
              </a:defRPr>
            </a:lvl2pPr>
            <a:lvl3pPr marL="1143000" indent="-228600" algn="l" defTabSz="914400" rtl="0" eaLnBrk="1" latinLnBrk="0" hangingPunct="1">
              <a:lnSpc>
                <a:spcPct val="90000"/>
              </a:lnSpc>
              <a:spcBef>
                <a:spcPts val="500"/>
              </a:spcBef>
              <a:buClr>
                <a:srgbClr val="99CA3D"/>
              </a:buClr>
              <a:buFont typeface="Wingdings" panose="05000000000000000000" pitchFamily="2" charset="2"/>
              <a:buChar char="§"/>
              <a:defRPr sz="2000" kern="1200">
                <a:solidFill>
                  <a:srgbClr val="606D8C"/>
                </a:solidFill>
                <a:latin typeface="+mj-lt"/>
                <a:ea typeface="+mn-ea"/>
                <a:cs typeface="+mn-cs"/>
              </a:defRPr>
            </a:lvl3pPr>
            <a:lvl4pPr marL="1600200" indent="-228600" algn="l" defTabSz="914400" rtl="0" eaLnBrk="1" latinLnBrk="0" hangingPunct="1">
              <a:lnSpc>
                <a:spcPct val="90000"/>
              </a:lnSpc>
              <a:spcBef>
                <a:spcPts val="500"/>
              </a:spcBef>
              <a:buClr>
                <a:srgbClr val="465CA8"/>
              </a:buClr>
              <a:buFont typeface="Wingdings" panose="05000000000000000000" pitchFamily="2" charset="2"/>
              <a:buChar char="Ø"/>
              <a:defRPr sz="1800" kern="1200">
                <a:solidFill>
                  <a:srgbClr val="606D8C"/>
                </a:solidFill>
                <a:latin typeface="+mj-lt"/>
                <a:ea typeface="+mn-ea"/>
                <a:cs typeface="+mn-cs"/>
              </a:defRPr>
            </a:lvl4pPr>
            <a:lvl5pPr marL="2057400" indent="-228600" algn="l" defTabSz="914400" rtl="0" eaLnBrk="1" latinLnBrk="0" hangingPunct="1">
              <a:lnSpc>
                <a:spcPct val="90000"/>
              </a:lnSpc>
              <a:spcBef>
                <a:spcPts val="500"/>
              </a:spcBef>
              <a:buClr>
                <a:srgbClr val="99CA3D"/>
              </a:buClr>
              <a:buFont typeface="Arial" panose="020B0604020202020204" pitchFamily="34" charset="0"/>
              <a:buChar char="•"/>
              <a:defRPr sz="1800" kern="1200">
                <a:solidFill>
                  <a:srgbClr val="606D8C"/>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a:solidFill>
                  <a:srgbClr val="99CA3D"/>
                </a:solidFill>
              </a:rPr>
              <a:t>LinkedIn Benchmarks:  </a:t>
            </a:r>
          </a:p>
          <a:p>
            <a:pPr marL="0" indent="0">
              <a:buNone/>
            </a:pPr>
            <a:r>
              <a:rPr lang="en-US" sz="1200" i="1">
                <a:solidFill>
                  <a:srgbClr val="99CA3D"/>
                </a:solidFill>
              </a:rPr>
              <a:t>CTR All Industries = 0.52%</a:t>
            </a:r>
          </a:p>
          <a:p>
            <a:pPr marL="0" indent="0">
              <a:buNone/>
            </a:pPr>
            <a:r>
              <a:rPr lang="en-US" sz="1200" i="1">
                <a:solidFill>
                  <a:srgbClr val="99CA3D"/>
                </a:solidFill>
              </a:rPr>
              <a:t>CPC All Industries = $5.26</a:t>
            </a:r>
          </a:p>
          <a:p>
            <a:endParaRPr lang="en-US" sz="1200" i="1">
              <a:solidFill>
                <a:srgbClr val="99CA3D"/>
              </a:solidFill>
            </a:endParaRPr>
          </a:p>
        </p:txBody>
      </p:sp>
      <p:pic>
        <p:nvPicPr>
          <p:cNvPr id="10" name="Picture 9" descr="A graph on a black background&#10;&#10;Description automatically generated">
            <a:extLst>
              <a:ext uri="{FF2B5EF4-FFF2-40B4-BE49-F238E27FC236}">
                <a16:creationId xmlns:a16="http://schemas.microsoft.com/office/drawing/2014/main" id="{FC6EE0D2-DE4F-49D3-9536-94A3039D1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558" y="1361424"/>
            <a:ext cx="4578570" cy="4578570"/>
          </a:xfrm>
          <a:prstGeom prst="rect">
            <a:avLst/>
          </a:prstGeom>
        </p:spPr>
      </p:pic>
    </p:spTree>
    <p:extLst>
      <p:ext uri="{BB962C8B-B14F-4D97-AF65-F5344CB8AC3E}">
        <p14:creationId xmlns:p14="http://schemas.microsoft.com/office/powerpoint/2010/main" val="208847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1605C9-61B1-4800-88A6-76050C597023}"/>
              </a:ext>
            </a:extLst>
          </p:cNvPr>
          <p:cNvSpPr txBox="1">
            <a:spLocks/>
          </p:cNvSpPr>
          <p:nvPr/>
        </p:nvSpPr>
        <p:spPr>
          <a:xfrm>
            <a:off x="3572394" y="2473331"/>
            <a:ext cx="5047211" cy="14961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Arial Narrow" panose="020B0606020202030204" pitchFamily="34" charset="0"/>
                <a:ea typeface="+mj-ea"/>
                <a:cs typeface="+mj-cs"/>
              </a:defRPr>
            </a:lvl1pPr>
          </a:lstStyle>
          <a:p>
            <a:r>
              <a:rPr lang="en-US" sz="7200">
                <a:solidFill>
                  <a:schemeClr val="bg2"/>
                </a:solidFill>
              </a:rPr>
              <a:t>THANK YOU!</a:t>
            </a:r>
          </a:p>
        </p:txBody>
      </p:sp>
      <p:sp>
        <p:nvSpPr>
          <p:cNvPr id="2" name="TextBox 1">
            <a:extLst>
              <a:ext uri="{FF2B5EF4-FFF2-40B4-BE49-F238E27FC236}">
                <a16:creationId xmlns:a16="http://schemas.microsoft.com/office/drawing/2014/main" id="{0E5545DB-ADA8-4556-B7AF-25F8C439F9A3}"/>
              </a:ext>
            </a:extLst>
          </p:cNvPr>
          <p:cNvSpPr txBox="1"/>
          <p:nvPr/>
        </p:nvSpPr>
        <p:spPr>
          <a:xfrm>
            <a:off x="5325439" y="3969477"/>
            <a:ext cx="3294166" cy="369332"/>
          </a:xfrm>
          <a:prstGeom prst="rect">
            <a:avLst/>
          </a:prstGeom>
          <a:noFill/>
        </p:spPr>
        <p:txBody>
          <a:bodyPr wrap="square" rtlCol="0">
            <a:spAutoFit/>
          </a:bodyPr>
          <a:lstStyle/>
          <a:p>
            <a:r>
              <a:rPr lang="en-US">
                <a:solidFill>
                  <a:schemeClr val="bg2"/>
                </a:solidFill>
                <a:latin typeface="+mj-lt"/>
              </a:rPr>
              <a:t>Kelly Magers</a:t>
            </a:r>
          </a:p>
        </p:txBody>
      </p:sp>
      <p:pic>
        <p:nvPicPr>
          <p:cNvPr id="5" name="Online Image Placeholder 23" descr="User">
            <a:extLst>
              <a:ext uri="{FF2B5EF4-FFF2-40B4-BE49-F238E27FC236}">
                <a16:creationId xmlns:a16="http://schemas.microsoft.com/office/drawing/2014/main" id="{1EFD211F-2C3E-4FC6-85A1-4023F668D4B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82024" y="4017705"/>
            <a:ext cx="321104" cy="321104"/>
          </a:xfrm>
          <a:prstGeom prst="rect">
            <a:avLst/>
          </a:prstGeom>
        </p:spPr>
      </p:pic>
      <p:pic>
        <p:nvPicPr>
          <p:cNvPr id="6" name="Online Image Placeholder 11" descr="Smart Phone">
            <a:extLst>
              <a:ext uri="{FF2B5EF4-FFF2-40B4-BE49-F238E27FC236}">
                <a16:creationId xmlns:a16="http://schemas.microsoft.com/office/drawing/2014/main" id="{8442B7D7-0A6D-433D-AB47-143B316C65E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73711" y="4537248"/>
            <a:ext cx="321104" cy="321104"/>
          </a:xfrm>
          <a:prstGeom prst="rect">
            <a:avLst/>
          </a:prstGeom>
        </p:spPr>
      </p:pic>
      <p:pic>
        <p:nvPicPr>
          <p:cNvPr id="7" name="Online Image Placeholder 27" descr="Envelope">
            <a:extLst>
              <a:ext uri="{FF2B5EF4-FFF2-40B4-BE49-F238E27FC236}">
                <a16:creationId xmlns:a16="http://schemas.microsoft.com/office/drawing/2014/main" id="{4A2ED03E-E75E-48B4-881E-C4EEE0FD338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66137" y="5042207"/>
            <a:ext cx="321104" cy="321104"/>
          </a:xfrm>
          <a:prstGeom prst="rect">
            <a:avLst/>
          </a:prstGeom>
        </p:spPr>
      </p:pic>
      <p:sp>
        <p:nvSpPr>
          <p:cNvPr id="8" name="TextBox 7">
            <a:extLst>
              <a:ext uri="{FF2B5EF4-FFF2-40B4-BE49-F238E27FC236}">
                <a16:creationId xmlns:a16="http://schemas.microsoft.com/office/drawing/2014/main" id="{C5B90CD6-E5E4-45FA-8ED2-F808471EA9ED}"/>
              </a:ext>
            </a:extLst>
          </p:cNvPr>
          <p:cNvSpPr txBox="1"/>
          <p:nvPr/>
        </p:nvSpPr>
        <p:spPr>
          <a:xfrm>
            <a:off x="5325439" y="4459852"/>
            <a:ext cx="3294166" cy="369332"/>
          </a:xfrm>
          <a:prstGeom prst="rect">
            <a:avLst/>
          </a:prstGeom>
          <a:noFill/>
        </p:spPr>
        <p:txBody>
          <a:bodyPr wrap="square" rtlCol="0">
            <a:spAutoFit/>
          </a:bodyPr>
          <a:lstStyle/>
          <a:p>
            <a:r>
              <a:rPr lang="en-US">
                <a:solidFill>
                  <a:schemeClr val="accent1"/>
                </a:solidFill>
                <a:latin typeface="+mj-lt"/>
              </a:rPr>
              <a:t>+</a:t>
            </a:r>
            <a:r>
              <a:rPr lang="en-US">
                <a:solidFill>
                  <a:schemeClr val="bg2"/>
                </a:solidFill>
                <a:latin typeface="+mj-lt"/>
              </a:rPr>
              <a:t>1 319-294-8009</a:t>
            </a:r>
          </a:p>
        </p:txBody>
      </p:sp>
      <p:sp>
        <p:nvSpPr>
          <p:cNvPr id="9" name="TextBox 8">
            <a:extLst>
              <a:ext uri="{FF2B5EF4-FFF2-40B4-BE49-F238E27FC236}">
                <a16:creationId xmlns:a16="http://schemas.microsoft.com/office/drawing/2014/main" id="{21708159-EE9F-4EDC-9E21-D56EA6AF0F2B}"/>
              </a:ext>
            </a:extLst>
          </p:cNvPr>
          <p:cNvSpPr txBox="1"/>
          <p:nvPr/>
        </p:nvSpPr>
        <p:spPr>
          <a:xfrm>
            <a:off x="5325439" y="4950227"/>
            <a:ext cx="3790852" cy="369332"/>
          </a:xfrm>
          <a:prstGeom prst="rect">
            <a:avLst/>
          </a:prstGeom>
          <a:noFill/>
        </p:spPr>
        <p:txBody>
          <a:bodyPr wrap="square" rtlCol="0">
            <a:spAutoFit/>
          </a:bodyPr>
          <a:lstStyle/>
          <a:p>
            <a:r>
              <a:rPr lang="en-US">
                <a:solidFill>
                  <a:schemeClr val="bg2"/>
                </a:solidFill>
                <a:latin typeface="+mj-lt"/>
              </a:rPr>
              <a:t>kmagers@channel-fusion.com</a:t>
            </a:r>
          </a:p>
        </p:txBody>
      </p:sp>
      <p:pic>
        <p:nvPicPr>
          <p:cNvPr id="14" name="Graphic 13" descr="Internet with solid fill">
            <a:extLst>
              <a:ext uri="{FF2B5EF4-FFF2-40B4-BE49-F238E27FC236}">
                <a16:creationId xmlns:a16="http://schemas.microsoft.com/office/drawing/2014/main" id="{CB35ECB0-893A-4AFE-B1DB-32DF4D19DF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31177" y="5452120"/>
            <a:ext cx="369332" cy="369332"/>
          </a:xfrm>
          <a:prstGeom prst="rect">
            <a:avLst/>
          </a:prstGeom>
        </p:spPr>
      </p:pic>
      <p:sp>
        <p:nvSpPr>
          <p:cNvPr id="15" name="TextBox 14">
            <a:extLst>
              <a:ext uri="{FF2B5EF4-FFF2-40B4-BE49-F238E27FC236}">
                <a16:creationId xmlns:a16="http://schemas.microsoft.com/office/drawing/2014/main" id="{371CC371-4D1E-4529-857F-167F81B3199D}"/>
              </a:ext>
            </a:extLst>
          </p:cNvPr>
          <p:cNvSpPr txBox="1"/>
          <p:nvPr/>
        </p:nvSpPr>
        <p:spPr>
          <a:xfrm>
            <a:off x="5325439" y="5452120"/>
            <a:ext cx="3294166" cy="369332"/>
          </a:xfrm>
          <a:prstGeom prst="rect">
            <a:avLst/>
          </a:prstGeom>
          <a:noFill/>
        </p:spPr>
        <p:txBody>
          <a:bodyPr wrap="square" rtlCol="0">
            <a:spAutoFit/>
          </a:bodyPr>
          <a:lstStyle/>
          <a:p>
            <a:r>
              <a:rPr lang="en-US">
                <a:solidFill>
                  <a:schemeClr val="bg2"/>
                </a:solidFill>
                <a:latin typeface="+mj-lt"/>
                <a:hlinkClick r:id="rId10">
                  <a:extLst>
                    <a:ext uri="{A12FA001-AC4F-418D-AE19-62706E023703}">
                      <ahyp:hlinkClr xmlns:ahyp="http://schemas.microsoft.com/office/drawing/2018/hyperlinkcolor" val="tx"/>
                    </a:ext>
                  </a:extLst>
                </a:hlinkClick>
              </a:rPr>
              <a:t>www.channel-fusion.com</a:t>
            </a:r>
            <a:endParaRPr lang="en-US">
              <a:solidFill>
                <a:schemeClr val="bg2"/>
              </a:solidFill>
              <a:latin typeface="+mj-lt"/>
            </a:endParaRPr>
          </a:p>
        </p:txBody>
      </p:sp>
      <p:pic>
        <p:nvPicPr>
          <p:cNvPr id="3" name="Picture 2">
            <a:hlinkClick r:id="rId11"/>
            <a:extLst>
              <a:ext uri="{FF2B5EF4-FFF2-40B4-BE49-F238E27FC236}">
                <a16:creationId xmlns:a16="http://schemas.microsoft.com/office/drawing/2014/main" id="{D63FB036-DB4D-BA2D-6E61-17D41D54FF4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518289" y="5969996"/>
            <a:ext cx="348081" cy="348081"/>
          </a:xfrm>
          <a:prstGeom prst="rect">
            <a:avLst/>
          </a:prstGeom>
          <a:noFill/>
          <a:ln>
            <a:noFill/>
          </a:ln>
        </p:spPr>
      </p:pic>
      <p:pic>
        <p:nvPicPr>
          <p:cNvPr id="10" name="Picture 9">
            <a:hlinkClick r:id="rId13"/>
            <a:extLst>
              <a:ext uri="{FF2B5EF4-FFF2-40B4-BE49-F238E27FC236}">
                <a16:creationId xmlns:a16="http://schemas.microsoft.com/office/drawing/2014/main" id="{8A2609A7-B278-05A0-474D-EFBD8BF666E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903901" y="5962969"/>
            <a:ext cx="384007" cy="364807"/>
          </a:xfrm>
          <a:prstGeom prst="rect">
            <a:avLst/>
          </a:prstGeom>
          <a:noFill/>
          <a:ln>
            <a:noFill/>
          </a:ln>
        </p:spPr>
      </p:pic>
      <p:pic>
        <p:nvPicPr>
          <p:cNvPr id="13" name="Picture 12">
            <a:hlinkClick r:id="rId15"/>
            <a:extLst>
              <a:ext uri="{FF2B5EF4-FFF2-40B4-BE49-F238E27FC236}">
                <a16:creationId xmlns:a16="http://schemas.microsoft.com/office/drawing/2014/main" id="{40221D82-59F8-A395-9B49-A4D7FA4E959E}"/>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282341" y="5956156"/>
            <a:ext cx="391179" cy="371620"/>
          </a:xfrm>
          <a:prstGeom prst="rect">
            <a:avLst/>
          </a:prstGeom>
          <a:noFill/>
          <a:ln>
            <a:noFill/>
          </a:ln>
        </p:spPr>
      </p:pic>
      <p:sp>
        <p:nvSpPr>
          <p:cNvPr id="12" name="Slide Number Placeholder 11">
            <a:extLst>
              <a:ext uri="{FF2B5EF4-FFF2-40B4-BE49-F238E27FC236}">
                <a16:creationId xmlns:a16="http://schemas.microsoft.com/office/drawing/2014/main" id="{8771B18A-1496-BC66-DB32-1356372E3BEB}"/>
              </a:ext>
            </a:extLst>
          </p:cNvPr>
          <p:cNvSpPr>
            <a:spLocks noGrp="1"/>
          </p:cNvSpPr>
          <p:nvPr>
            <p:ph type="sldNum" sz="quarter" idx="4294967295"/>
          </p:nvPr>
        </p:nvSpPr>
        <p:spPr>
          <a:xfrm>
            <a:off x="9448800" y="4552950"/>
            <a:ext cx="2743200" cy="365125"/>
          </a:xfrm>
          <a:prstGeom prst="rect">
            <a:avLst/>
          </a:prstGeom>
        </p:spPr>
        <p:txBody>
          <a:bodyPr/>
          <a:lstStyle/>
          <a:p>
            <a:fld id="{A07CD069-99F8-4CF7-B191-A3D067080D95}" type="slidenum">
              <a:rPr lang="en-US" smtClean="0"/>
              <a:pPr/>
              <a:t>7</a:t>
            </a:fld>
            <a:endParaRPr lang="en-US"/>
          </a:p>
        </p:txBody>
      </p:sp>
    </p:spTree>
    <p:extLst>
      <p:ext uri="{BB962C8B-B14F-4D97-AF65-F5344CB8AC3E}">
        <p14:creationId xmlns:p14="http://schemas.microsoft.com/office/powerpoint/2010/main" val="1686323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DF">
      <a:dk1>
        <a:srgbClr val="2A3563"/>
      </a:dk1>
      <a:lt1>
        <a:srgbClr val="E9ECF2"/>
      </a:lt1>
      <a:dk2>
        <a:srgbClr val="444444"/>
      </a:dk2>
      <a:lt2>
        <a:srgbClr val="FFFFFF"/>
      </a:lt2>
      <a:accent1>
        <a:srgbClr val="465CA8"/>
      </a:accent1>
      <a:accent2>
        <a:srgbClr val="495878"/>
      </a:accent2>
      <a:accent3>
        <a:srgbClr val="99CA3C"/>
      </a:accent3>
      <a:accent4>
        <a:srgbClr val="71913C"/>
      </a:accent4>
      <a:accent5>
        <a:srgbClr val="EAE0CA"/>
      </a:accent5>
      <a:accent6>
        <a:srgbClr val="931B1E"/>
      </a:accent6>
      <a:hlink>
        <a:srgbClr val="5F5F5F"/>
      </a:hlink>
      <a:folHlink>
        <a:srgbClr val="919191"/>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f63d29-e64c-4016-b994-6de0c3602787" xsi:nil="true"/>
    <lcf76f155ced4ddcb4097134ff3c332f xmlns="228f5b65-d1d0-4a22-9f8e-0925332ce45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9BCC6A6717F14BB76AA643F9595CAB" ma:contentTypeVersion="18" ma:contentTypeDescription="Create a new document." ma:contentTypeScope="" ma:versionID="80552c50c8cf6d48b891f9a582b8b372">
  <xsd:schema xmlns:xsd="http://www.w3.org/2001/XMLSchema" xmlns:xs="http://www.w3.org/2001/XMLSchema" xmlns:p="http://schemas.microsoft.com/office/2006/metadata/properties" xmlns:ns2="228f5b65-d1d0-4a22-9f8e-0925332ce459" xmlns:ns3="01f63d29-e64c-4016-b994-6de0c3602787" targetNamespace="http://schemas.microsoft.com/office/2006/metadata/properties" ma:root="true" ma:fieldsID="02b1ad81577de3e0bd2594dc949c7d6c" ns2:_="" ns3:_="">
    <xsd:import namespace="228f5b65-d1d0-4a22-9f8e-0925332ce459"/>
    <xsd:import namespace="01f63d29-e64c-4016-b994-6de0c36027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f5b65-d1d0-4a22-9f8e-0925332ce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752f5c-bf5a-4c8d-81ce-d592fd9c2c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f63d29-e64c-4016-b994-6de0c36027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c28437-30cd-4354-8955-1fa73f258fbe}" ma:internalName="TaxCatchAll" ma:showField="CatchAllData" ma:web="01f63d29-e64c-4016-b994-6de0c3602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E62548-AC15-45F3-AFEE-7D74459A01E2}">
  <ds:schemaRefs>
    <ds:schemaRef ds:uri="http://purl.org/dc/terms/"/>
    <ds:schemaRef ds:uri="228f5b65-d1d0-4a22-9f8e-0925332ce459"/>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01f63d29-e64c-4016-b994-6de0c3602787"/>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71B094D-03E4-4F96-B585-BE616A13659E}">
  <ds:schemaRefs>
    <ds:schemaRef ds:uri="http://schemas.microsoft.com/sharepoint/v3/contenttype/forms"/>
  </ds:schemaRefs>
</ds:datastoreItem>
</file>

<file path=customXml/itemProps3.xml><?xml version="1.0" encoding="utf-8"?>
<ds:datastoreItem xmlns:ds="http://schemas.openxmlformats.org/officeDocument/2006/customXml" ds:itemID="{B28A00A3-93BF-4949-B2F3-7A852A655AE9}">
  <ds:schemaRefs>
    <ds:schemaRef ds:uri="01f63d29-e64c-4016-b994-6de0c3602787"/>
    <ds:schemaRef ds:uri="228f5b65-d1d0-4a22-9f8e-0925332ce4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TotalTime>
  <Words>645</Words>
  <Application>Microsoft Macintosh PowerPoint</Application>
  <PresentationFormat>Widescreen</PresentationFormat>
  <Paragraphs>71</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Barlow Condensed</vt:lpstr>
      <vt:lpstr>Biome Light</vt:lpstr>
      <vt:lpstr>Calibri</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Lenzen</dc:creator>
  <cp:lastModifiedBy>Kelly Magers</cp:lastModifiedBy>
  <cp:revision>4</cp:revision>
  <dcterms:created xsi:type="dcterms:W3CDTF">2022-02-11T15:46:48Z</dcterms:created>
  <dcterms:modified xsi:type="dcterms:W3CDTF">2025-02-13T04:21:58Z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0x010100A69BCC6A6717F14BB76AA643F9595CAB</vt:lpwstr>
  </property>
  <property fmtid="{D5CDD505-2E9C-101B-9397-08002B2CF9AE}" pid="3" name="MediaServiceImageTags">
    <vt:lpwstr/>
  </property>
</Properties>
</file>